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x="18288000" cy="10287000"/>
  <p:notesSz cx="6858000" cy="9144000"/>
  <p:embeddedFontLst>
    <p:embeddedFont>
      <p:font typeface="Work Sans 1" charset="1" panose="00000000000000000000"/>
      <p:regular r:id="rId22"/>
    </p:embeddedFont>
    <p:embeddedFont>
      <p:font typeface="Work Sans 2" charset="1" panose="00000000000000000000"/>
      <p:regular r:id="rId2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slides/slide7.xml" Type="http://schemas.openxmlformats.org/officeDocument/2006/relationships/slide"/><Relationship Id="rId13" Target="slides/slide8.xml" Type="http://schemas.openxmlformats.org/officeDocument/2006/relationships/slide"/><Relationship Id="rId14" Target="slides/slide9.xml" Type="http://schemas.openxmlformats.org/officeDocument/2006/relationships/slide"/><Relationship Id="rId15" Target="slides/slide10.xml" Type="http://schemas.openxmlformats.org/officeDocument/2006/relationships/slide"/><Relationship Id="rId16" Target="slides/slide11.xml" Type="http://schemas.openxmlformats.org/officeDocument/2006/relationships/slide"/><Relationship Id="rId17" Target="slides/slide12.xml" Type="http://schemas.openxmlformats.org/officeDocument/2006/relationships/slide"/><Relationship Id="rId18" Target="slides/slide13.xml" Type="http://schemas.openxmlformats.org/officeDocument/2006/relationships/slide"/><Relationship Id="rId19" Target="slides/slide14.xml" Type="http://schemas.openxmlformats.org/officeDocument/2006/relationships/slide"/><Relationship Id="rId2" Target="presProps.xml" Type="http://schemas.openxmlformats.org/officeDocument/2006/relationships/presProps"/><Relationship Id="rId20" Target="slides/slide15.xml" Type="http://schemas.openxmlformats.org/officeDocument/2006/relationships/slide"/><Relationship Id="rId21" Target="slides/slide16.xml" Type="http://schemas.openxmlformats.org/officeDocument/2006/relationships/slide"/><Relationship Id="rId22" Target="fonts/font22.fntdata" Type="http://schemas.openxmlformats.org/officeDocument/2006/relationships/font"/><Relationship Id="rId23" Target="fonts/font23.fntdata" Type="http://schemas.openxmlformats.org/officeDocument/2006/relationships/font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0.png" Type="http://schemas.openxmlformats.org/officeDocument/2006/relationships/image"/><Relationship Id="rId3" Target="../media/image11.svg" Type="http://schemas.openxmlformats.org/officeDocument/2006/relationships/image"/><Relationship Id="rId4" Target="../media/image15.png" Type="http://schemas.openxmlformats.org/officeDocument/2006/relationships/image"/><Relationship Id="rId5" Target="../media/image16.svg" Type="http://schemas.openxmlformats.org/officeDocument/2006/relationships/image"/><Relationship Id="rId6" Target="../media/image12.png" Type="http://schemas.openxmlformats.org/officeDocument/2006/relationships/image"/><Relationship Id="rId7" Target="../media/image13.svg" Type="http://schemas.openxmlformats.org/officeDocument/2006/relationships/image"/><Relationship Id="rId8" Target="../media/image17.png" Type="http://schemas.openxmlformats.org/officeDocument/2006/relationships/image"/><Relationship Id="rId9" Target="../media/image18.svg" Type="http://schemas.openxmlformats.org/officeDocument/2006/relationships/image"/></Relationships>
</file>

<file path=ppt/slides/_rels/slide1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0.png" Type="http://schemas.openxmlformats.org/officeDocument/2006/relationships/image"/><Relationship Id="rId3" Target="../media/image11.svg" Type="http://schemas.openxmlformats.org/officeDocument/2006/relationships/image"/><Relationship Id="rId4" Target="../media/image12.png" Type="http://schemas.openxmlformats.org/officeDocument/2006/relationships/image"/><Relationship Id="rId5" Target="../media/image13.svg" Type="http://schemas.openxmlformats.org/officeDocument/2006/relationships/image"/></Relationships>
</file>

<file path=ppt/slides/_rels/slide1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0.png" Type="http://schemas.openxmlformats.org/officeDocument/2006/relationships/image"/><Relationship Id="rId3" Target="../media/image11.svg" Type="http://schemas.openxmlformats.org/officeDocument/2006/relationships/image"/><Relationship Id="rId4" Target="../media/image15.png" Type="http://schemas.openxmlformats.org/officeDocument/2006/relationships/image"/><Relationship Id="rId5" Target="../media/image16.svg" Type="http://schemas.openxmlformats.org/officeDocument/2006/relationships/image"/><Relationship Id="rId6" Target="../media/image12.png" Type="http://schemas.openxmlformats.org/officeDocument/2006/relationships/image"/><Relationship Id="rId7" Target="../media/image13.svg" Type="http://schemas.openxmlformats.org/officeDocument/2006/relationships/image"/><Relationship Id="rId8" Target="../media/image17.png" Type="http://schemas.openxmlformats.org/officeDocument/2006/relationships/image"/><Relationship Id="rId9" Target="../media/image18.svg" Type="http://schemas.openxmlformats.org/officeDocument/2006/relationships/image"/></Relationships>
</file>

<file path=ppt/slides/_rels/slide1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9.png" Type="http://schemas.openxmlformats.org/officeDocument/2006/relationships/image"/><Relationship Id="rId3" Target="../media/image20.png" Type="http://schemas.openxmlformats.org/officeDocument/2006/relationships/image"/><Relationship Id="rId4" Target="../media/image21.svg" Type="http://schemas.openxmlformats.org/officeDocument/2006/relationships/image"/></Relationships>
</file>

<file path=ppt/slides/_rels/slide1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2.png" Type="http://schemas.openxmlformats.org/officeDocument/2006/relationships/image"/><Relationship Id="rId3" Target="../media/image20.png" Type="http://schemas.openxmlformats.org/officeDocument/2006/relationships/image"/><Relationship Id="rId4" Target="../media/image21.sv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png" Type="http://schemas.openxmlformats.org/officeDocument/2006/relationships/image"/><Relationship Id="rId3" Target="../media/image4.sv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5.png" Type="http://schemas.openxmlformats.org/officeDocument/2006/relationships/image"/><Relationship Id="rId3" Target="../media/image6.png" Type="http://schemas.openxmlformats.org/officeDocument/2006/relationships/image"/><Relationship Id="rId4" Target="../media/image7.sv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8.pn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9.pn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0.png" Type="http://schemas.openxmlformats.org/officeDocument/2006/relationships/image"/><Relationship Id="rId3" Target="../media/image11.svg" Type="http://schemas.openxmlformats.org/officeDocument/2006/relationships/image"/><Relationship Id="rId4" Target="../media/image12.png" Type="http://schemas.openxmlformats.org/officeDocument/2006/relationships/image"/><Relationship Id="rId5" Target="../media/image13.sv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4.pn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CFD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621003" y="4840270"/>
            <a:ext cx="1527434" cy="1568717"/>
          </a:xfrm>
          <a:custGeom>
            <a:avLst/>
            <a:gdLst/>
            <a:ahLst/>
            <a:cxnLst/>
            <a:rect r="r" b="b" t="t" l="l"/>
            <a:pathLst>
              <a:path h="1568717" w="1527434">
                <a:moveTo>
                  <a:pt x="0" y="0"/>
                </a:moveTo>
                <a:lnTo>
                  <a:pt x="1527434" y="0"/>
                </a:lnTo>
                <a:lnTo>
                  <a:pt x="1527434" y="1568716"/>
                </a:lnTo>
                <a:lnTo>
                  <a:pt x="0" y="1568716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2314184" y="4798988"/>
            <a:ext cx="1527434" cy="1568717"/>
          </a:xfrm>
          <a:custGeom>
            <a:avLst/>
            <a:gdLst/>
            <a:ahLst/>
            <a:cxnLst/>
            <a:rect r="r" b="b" t="t" l="l"/>
            <a:pathLst>
              <a:path h="1568717" w="1527434">
                <a:moveTo>
                  <a:pt x="0" y="0"/>
                </a:moveTo>
                <a:lnTo>
                  <a:pt x="1527435" y="0"/>
                </a:lnTo>
                <a:lnTo>
                  <a:pt x="1527435" y="1568716"/>
                </a:lnTo>
                <a:lnTo>
                  <a:pt x="0" y="1568716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4017769" y="4798988"/>
            <a:ext cx="1527434" cy="1568717"/>
          </a:xfrm>
          <a:custGeom>
            <a:avLst/>
            <a:gdLst/>
            <a:ahLst/>
            <a:cxnLst/>
            <a:rect r="r" b="b" t="t" l="l"/>
            <a:pathLst>
              <a:path h="1568717" w="1527434">
                <a:moveTo>
                  <a:pt x="0" y="0"/>
                </a:moveTo>
                <a:lnTo>
                  <a:pt x="1527435" y="0"/>
                </a:lnTo>
                <a:lnTo>
                  <a:pt x="1527435" y="1568716"/>
                </a:lnTo>
                <a:lnTo>
                  <a:pt x="0" y="1568716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5721354" y="4798988"/>
            <a:ext cx="1527434" cy="1568717"/>
          </a:xfrm>
          <a:custGeom>
            <a:avLst/>
            <a:gdLst/>
            <a:ahLst/>
            <a:cxnLst/>
            <a:rect r="r" b="b" t="t" l="l"/>
            <a:pathLst>
              <a:path h="1568717" w="1527434">
                <a:moveTo>
                  <a:pt x="0" y="0"/>
                </a:moveTo>
                <a:lnTo>
                  <a:pt x="1527435" y="0"/>
                </a:lnTo>
                <a:lnTo>
                  <a:pt x="1527435" y="1568716"/>
                </a:lnTo>
                <a:lnTo>
                  <a:pt x="0" y="1568716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7414577" y="4798988"/>
            <a:ext cx="1527434" cy="1568717"/>
          </a:xfrm>
          <a:custGeom>
            <a:avLst/>
            <a:gdLst/>
            <a:ahLst/>
            <a:cxnLst/>
            <a:rect r="r" b="b" t="t" l="l"/>
            <a:pathLst>
              <a:path h="1568717" w="1527434">
                <a:moveTo>
                  <a:pt x="0" y="0"/>
                </a:moveTo>
                <a:lnTo>
                  <a:pt x="1527435" y="0"/>
                </a:lnTo>
                <a:lnTo>
                  <a:pt x="1527435" y="1568716"/>
                </a:lnTo>
                <a:lnTo>
                  <a:pt x="0" y="1568716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9118162" y="4798988"/>
            <a:ext cx="1527434" cy="1568717"/>
          </a:xfrm>
          <a:custGeom>
            <a:avLst/>
            <a:gdLst/>
            <a:ahLst/>
            <a:cxnLst/>
            <a:rect r="r" b="b" t="t" l="l"/>
            <a:pathLst>
              <a:path h="1568717" w="1527434">
                <a:moveTo>
                  <a:pt x="0" y="0"/>
                </a:moveTo>
                <a:lnTo>
                  <a:pt x="1527435" y="0"/>
                </a:lnTo>
                <a:lnTo>
                  <a:pt x="1527435" y="1568716"/>
                </a:lnTo>
                <a:lnTo>
                  <a:pt x="0" y="1568716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0">
            <a:off x="10821747" y="4798988"/>
            <a:ext cx="1527434" cy="1568717"/>
          </a:xfrm>
          <a:custGeom>
            <a:avLst/>
            <a:gdLst/>
            <a:ahLst/>
            <a:cxnLst/>
            <a:rect r="r" b="b" t="t" l="l"/>
            <a:pathLst>
              <a:path h="1568717" w="1527434">
                <a:moveTo>
                  <a:pt x="0" y="0"/>
                </a:moveTo>
                <a:lnTo>
                  <a:pt x="1527434" y="0"/>
                </a:lnTo>
                <a:lnTo>
                  <a:pt x="1527434" y="1568716"/>
                </a:lnTo>
                <a:lnTo>
                  <a:pt x="0" y="1568716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0">
            <a:off x="12514970" y="4798988"/>
            <a:ext cx="1527434" cy="1568717"/>
          </a:xfrm>
          <a:custGeom>
            <a:avLst/>
            <a:gdLst/>
            <a:ahLst/>
            <a:cxnLst/>
            <a:rect r="r" b="b" t="t" l="l"/>
            <a:pathLst>
              <a:path h="1568717" w="1527434">
                <a:moveTo>
                  <a:pt x="0" y="0"/>
                </a:moveTo>
                <a:lnTo>
                  <a:pt x="1527434" y="0"/>
                </a:lnTo>
                <a:lnTo>
                  <a:pt x="1527434" y="1568716"/>
                </a:lnTo>
                <a:lnTo>
                  <a:pt x="0" y="1568716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false" rot="0">
            <a:off x="14218514" y="4798988"/>
            <a:ext cx="1527434" cy="1568717"/>
          </a:xfrm>
          <a:custGeom>
            <a:avLst/>
            <a:gdLst/>
            <a:ahLst/>
            <a:cxnLst/>
            <a:rect r="r" b="b" t="t" l="l"/>
            <a:pathLst>
              <a:path h="1568717" w="1527434">
                <a:moveTo>
                  <a:pt x="0" y="0"/>
                </a:moveTo>
                <a:lnTo>
                  <a:pt x="1527434" y="0"/>
                </a:lnTo>
                <a:lnTo>
                  <a:pt x="1527434" y="1568716"/>
                </a:lnTo>
                <a:lnTo>
                  <a:pt x="0" y="1568716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Freeform 11" id="11"/>
          <p:cNvSpPr/>
          <p:nvPr/>
        </p:nvSpPr>
        <p:spPr>
          <a:xfrm flipH="false" flipV="false" rot="0">
            <a:off x="15904099" y="4798988"/>
            <a:ext cx="1527434" cy="1568717"/>
          </a:xfrm>
          <a:custGeom>
            <a:avLst/>
            <a:gdLst/>
            <a:ahLst/>
            <a:cxnLst/>
            <a:rect r="r" b="b" t="t" l="l"/>
            <a:pathLst>
              <a:path h="1568717" w="1527434">
                <a:moveTo>
                  <a:pt x="0" y="0"/>
                </a:moveTo>
                <a:lnTo>
                  <a:pt x="1527435" y="0"/>
                </a:lnTo>
                <a:lnTo>
                  <a:pt x="1527435" y="1568716"/>
                </a:lnTo>
                <a:lnTo>
                  <a:pt x="0" y="1568716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TextBox 12" id="12"/>
          <p:cNvSpPr txBox="true"/>
          <p:nvPr/>
        </p:nvSpPr>
        <p:spPr>
          <a:xfrm rot="0">
            <a:off x="635195" y="2840336"/>
            <a:ext cx="17031803" cy="148405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714"/>
              </a:lnSpc>
            </a:pPr>
            <a:r>
              <a:rPr lang="en-US" sz="5499" spc="49">
                <a:solidFill>
                  <a:srgbClr val="594E49"/>
                </a:solidFill>
                <a:latin typeface="Work Sans 1"/>
                <a:ea typeface="Work Sans 1"/>
                <a:cs typeface="Work Sans 1"/>
                <a:sym typeface="Work Sans 1"/>
              </a:rPr>
              <a:t>8 cadres sur 10 déclarent effectuer des heures supplémentaires</a:t>
            </a:r>
          </a:p>
        </p:txBody>
      </p:sp>
    </p:spTree>
  </p:cSld>
  <p:clrMapOvr>
    <a:masterClrMapping/>
  </p:clrMapOvr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>
            <a:grpSpLocks noChangeAspect="true"/>
          </p:cNvGrpSpPr>
          <p:nvPr/>
        </p:nvGrpSpPr>
        <p:grpSpPr>
          <a:xfrm rot="5400000">
            <a:off x="7435747" y="-10302811"/>
            <a:ext cx="294860" cy="27466127"/>
            <a:chOff x="0" y="0"/>
            <a:chExt cx="38100" cy="3549002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38100" cy="3549015"/>
            </a:xfrm>
            <a:custGeom>
              <a:avLst/>
              <a:gdLst/>
              <a:ahLst/>
              <a:cxnLst/>
              <a:rect r="r" b="b" t="t" l="l"/>
              <a:pathLst>
                <a:path h="3549015" w="38100">
                  <a:moveTo>
                    <a:pt x="38100" y="0"/>
                  </a:moveTo>
                  <a:lnTo>
                    <a:pt x="38100" y="3549015"/>
                  </a:lnTo>
                  <a:lnTo>
                    <a:pt x="0" y="35490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name="Group 4" id="4"/>
          <p:cNvGrpSpPr>
            <a:grpSpLocks noChangeAspect="true"/>
          </p:cNvGrpSpPr>
          <p:nvPr/>
        </p:nvGrpSpPr>
        <p:grpSpPr>
          <a:xfrm rot="5400000">
            <a:off x="7186687" y="-10482666"/>
            <a:ext cx="294860" cy="27466127"/>
            <a:chOff x="0" y="0"/>
            <a:chExt cx="38100" cy="3549002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38100" cy="3549015"/>
            </a:xfrm>
            <a:custGeom>
              <a:avLst/>
              <a:gdLst/>
              <a:ahLst/>
              <a:cxnLst/>
              <a:rect r="r" b="b" t="t" l="l"/>
              <a:pathLst>
                <a:path h="3549015" w="38100">
                  <a:moveTo>
                    <a:pt x="38100" y="0"/>
                  </a:moveTo>
                  <a:lnTo>
                    <a:pt x="38100" y="3549015"/>
                  </a:lnTo>
                  <a:lnTo>
                    <a:pt x="0" y="35490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sp>
        <p:nvSpPr>
          <p:cNvPr name="Freeform 6" id="6"/>
          <p:cNvSpPr/>
          <p:nvPr/>
        </p:nvSpPr>
        <p:spPr>
          <a:xfrm flipH="false" flipV="false" rot="0">
            <a:off x="1386340" y="1843984"/>
            <a:ext cx="1359088" cy="2846306"/>
          </a:xfrm>
          <a:custGeom>
            <a:avLst/>
            <a:gdLst/>
            <a:ahLst/>
            <a:cxnLst/>
            <a:rect r="r" b="b" t="t" l="l"/>
            <a:pathLst>
              <a:path h="2846306" w="1359088">
                <a:moveTo>
                  <a:pt x="0" y="0"/>
                </a:moveTo>
                <a:lnTo>
                  <a:pt x="1359089" y="0"/>
                </a:lnTo>
                <a:lnTo>
                  <a:pt x="1359089" y="2846306"/>
                </a:lnTo>
                <a:lnTo>
                  <a:pt x="0" y="284630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4528630" y="1843984"/>
            <a:ext cx="1359088" cy="2846306"/>
          </a:xfrm>
          <a:custGeom>
            <a:avLst/>
            <a:gdLst/>
            <a:ahLst/>
            <a:cxnLst/>
            <a:rect r="r" b="b" t="t" l="l"/>
            <a:pathLst>
              <a:path h="2846306" w="1359088">
                <a:moveTo>
                  <a:pt x="0" y="0"/>
                </a:moveTo>
                <a:lnTo>
                  <a:pt x="1359088" y="0"/>
                </a:lnTo>
                <a:lnTo>
                  <a:pt x="1359088" y="2846306"/>
                </a:lnTo>
                <a:lnTo>
                  <a:pt x="0" y="284630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0">
            <a:off x="3082231" y="1843984"/>
            <a:ext cx="1086689" cy="2846306"/>
          </a:xfrm>
          <a:custGeom>
            <a:avLst/>
            <a:gdLst/>
            <a:ahLst/>
            <a:cxnLst/>
            <a:rect r="r" b="b" t="t" l="l"/>
            <a:pathLst>
              <a:path h="2846306" w="1086689">
                <a:moveTo>
                  <a:pt x="0" y="0"/>
                </a:moveTo>
                <a:lnTo>
                  <a:pt x="1086689" y="0"/>
                </a:lnTo>
                <a:lnTo>
                  <a:pt x="1086689" y="2846306"/>
                </a:lnTo>
                <a:lnTo>
                  <a:pt x="0" y="284630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0">
            <a:off x="6247428" y="1843984"/>
            <a:ext cx="1086689" cy="2846306"/>
          </a:xfrm>
          <a:custGeom>
            <a:avLst/>
            <a:gdLst/>
            <a:ahLst/>
            <a:cxnLst/>
            <a:rect r="r" b="b" t="t" l="l"/>
            <a:pathLst>
              <a:path h="2846306" w="1086689">
                <a:moveTo>
                  <a:pt x="0" y="0"/>
                </a:moveTo>
                <a:lnTo>
                  <a:pt x="1086689" y="0"/>
                </a:lnTo>
                <a:lnTo>
                  <a:pt x="1086689" y="2846306"/>
                </a:lnTo>
                <a:lnTo>
                  <a:pt x="0" y="284630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false" rot="0">
            <a:off x="7693826" y="1843984"/>
            <a:ext cx="1359088" cy="2846306"/>
          </a:xfrm>
          <a:custGeom>
            <a:avLst/>
            <a:gdLst/>
            <a:ahLst/>
            <a:cxnLst/>
            <a:rect r="r" b="b" t="t" l="l"/>
            <a:pathLst>
              <a:path h="2846306" w="1359088">
                <a:moveTo>
                  <a:pt x="0" y="0"/>
                </a:moveTo>
                <a:lnTo>
                  <a:pt x="1359089" y="0"/>
                </a:lnTo>
                <a:lnTo>
                  <a:pt x="1359089" y="2846306"/>
                </a:lnTo>
                <a:lnTo>
                  <a:pt x="0" y="284630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1" id="11"/>
          <p:cNvSpPr/>
          <p:nvPr/>
        </p:nvSpPr>
        <p:spPr>
          <a:xfrm flipH="false" flipV="false" rot="0">
            <a:off x="10836116" y="1843984"/>
            <a:ext cx="1359088" cy="2846306"/>
          </a:xfrm>
          <a:custGeom>
            <a:avLst/>
            <a:gdLst/>
            <a:ahLst/>
            <a:cxnLst/>
            <a:rect r="r" b="b" t="t" l="l"/>
            <a:pathLst>
              <a:path h="2846306" w="1359088">
                <a:moveTo>
                  <a:pt x="0" y="0"/>
                </a:moveTo>
                <a:lnTo>
                  <a:pt x="1359089" y="0"/>
                </a:lnTo>
                <a:lnTo>
                  <a:pt x="1359089" y="2846306"/>
                </a:lnTo>
                <a:lnTo>
                  <a:pt x="0" y="284630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2" id="12"/>
          <p:cNvSpPr/>
          <p:nvPr/>
        </p:nvSpPr>
        <p:spPr>
          <a:xfrm flipH="false" flipV="false" rot="0">
            <a:off x="9389718" y="1843984"/>
            <a:ext cx="1086689" cy="2846306"/>
          </a:xfrm>
          <a:custGeom>
            <a:avLst/>
            <a:gdLst/>
            <a:ahLst/>
            <a:cxnLst/>
            <a:rect r="r" b="b" t="t" l="l"/>
            <a:pathLst>
              <a:path h="2846306" w="1086689">
                <a:moveTo>
                  <a:pt x="0" y="0"/>
                </a:moveTo>
                <a:lnTo>
                  <a:pt x="1086689" y="0"/>
                </a:lnTo>
                <a:lnTo>
                  <a:pt x="1086689" y="2846306"/>
                </a:lnTo>
                <a:lnTo>
                  <a:pt x="0" y="284630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3" id="13"/>
          <p:cNvSpPr/>
          <p:nvPr/>
        </p:nvSpPr>
        <p:spPr>
          <a:xfrm flipH="false" flipV="false" rot="0">
            <a:off x="12554914" y="1843984"/>
            <a:ext cx="1086689" cy="2846306"/>
          </a:xfrm>
          <a:custGeom>
            <a:avLst/>
            <a:gdLst/>
            <a:ahLst/>
            <a:cxnLst/>
            <a:rect r="r" b="b" t="t" l="l"/>
            <a:pathLst>
              <a:path h="2846306" w="1086689">
                <a:moveTo>
                  <a:pt x="0" y="0"/>
                </a:moveTo>
                <a:lnTo>
                  <a:pt x="1086689" y="0"/>
                </a:lnTo>
                <a:lnTo>
                  <a:pt x="1086689" y="2846306"/>
                </a:lnTo>
                <a:lnTo>
                  <a:pt x="0" y="284630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0">
            <a:off x="14014355" y="1843984"/>
            <a:ext cx="1359088" cy="2846306"/>
          </a:xfrm>
          <a:custGeom>
            <a:avLst/>
            <a:gdLst/>
            <a:ahLst/>
            <a:cxnLst/>
            <a:rect r="r" b="b" t="t" l="l"/>
            <a:pathLst>
              <a:path h="2846306" w="1359088">
                <a:moveTo>
                  <a:pt x="0" y="0"/>
                </a:moveTo>
                <a:lnTo>
                  <a:pt x="1359088" y="0"/>
                </a:lnTo>
                <a:lnTo>
                  <a:pt x="1359088" y="2846306"/>
                </a:lnTo>
                <a:lnTo>
                  <a:pt x="0" y="2846306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5" id="15"/>
          <p:cNvSpPr/>
          <p:nvPr/>
        </p:nvSpPr>
        <p:spPr>
          <a:xfrm flipH="false" flipV="false" rot="0">
            <a:off x="15733153" y="1843984"/>
            <a:ext cx="1086689" cy="2846306"/>
          </a:xfrm>
          <a:custGeom>
            <a:avLst/>
            <a:gdLst/>
            <a:ahLst/>
            <a:cxnLst/>
            <a:rect r="r" b="b" t="t" l="l"/>
            <a:pathLst>
              <a:path h="2846306" w="1086689">
                <a:moveTo>
                  <a:pt x="0" y="0"/>
                </a:moveTo>
                <a:lnTo>
                  <a:pt x="1086688" y="0"/>
                </a:lnTo>
                <a:lnTo>
                  <a:pt x="1086688" y="2846306"/>
                </a:lnTo>
                <a:lnTo>
                  <a:pt x="0" y="2846306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6" id="16"/>
          <p:cNvSpPr txBox="true"/>
          <p:nvPr/>
        </p:nvSpPr>
        <p:spPr>
          <a:xfrm rot="0">
            <a:off x="1386340" y="5565258"/>
            <a:ext cx="5404432" cy="238068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18621"/>
              </a:lnSpc>
            </a:pPr>
            <a:r>
              <a:rPr lang="en-US" sz="17905">
                <a:solidFill>
                  <a:srgbClr val="FA003C"/>
                </a:solidFill>
                <a:latin typeface="Work Sans 1"/>
                <a:ea typeface="Work Sans 1"/>
                <a:cs typeface="Work Sans 1"/>
                <a:sym typeface="Work Sans 1"/>
              </a:rPr>
              <a:t>81 % 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7304411" y="5219700"/>
            <a:ext cx="9781588" cy="289082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5715"/>
              </a:lnSpc>
            </a:pPr>
            <a:r>
              <a:rPr lang="en-US" sz="5495">
                <a:solidFill>
                  <a:srgbClr val="594E49"/>
                </a:solidFill>
                <a:latin typeface="Work Sans 2"/>
                <a:ea typeface="Work Sans 2"/>
                <a:cs typeface="Work Sans 2"/>
                <a:sym typeface="Work Sans 2"/>
              </a:rPr>
              <a:t>des cadres sont pour la prise en compte de leurs années d’études dans le calcul de leur retraite</a:t>
            </a:r>
          </a:p>
        </p:txBody>
      </p:sp>
    </p:spTree>
  </p:cSld>
  <p:clrMapOvr>
    <a:masterClrMapping/>
  </p:clrMapOvr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3216897" y="2886443"/>
            <a:ext cx="1881971" cy="3941366"/>
          </a:xfrm>
          <a:custGeom>
            <a:avLst/>
            <a:gdLst/>
            <a:ahLst/>
            <a:cxnLst/>
            <a:rect r="r" b="b" t="t" l="l"/>
            <a:pathLst>
              <a:path h="3941366" w="1881971">
                <a:moveTo>
                  <a:pt x="0" y="0"/>
                </a:moveTo>
                <a:lnTo>
                  <a:pt x="1881971" y="0"/>
                </a:lnTo>
                <a:lnTo>
                  <a:pt x="1881971" y="3941366"/>
                </a:lnTo>
                <a:lnTo>
                  <a:pt x="0" y="394136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15349265" y="2886443"/>
            <a:ext cx="1881971" cy="3941366"/>
          </a:xfrm>
          <a:custGeom>
            <a:avLst/>
            <a:gdLst/>
            <a:ahLst/>
            <a:cxnLst/>
            <a:rect r="r" b="b" t="t" l="l"/>
            <a:pathLst>
              <a:path h="3941366" w="1881971">
                <a:moveTo>
                  <a:pt x="0" y="0"/>
                </a:moveTo>
                <a:lnTo>
                  <a:pt x="1881970" y="0"/>
                </a:lnTo>
                <a:lnTo>
                  <a:pt x="1881970" y="3941366"/>
                </a:lnTo>
                <a:lnTo>
                  <a:pt x="0" y="394136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4" id="4"/>
          <p:cNvSpPr txBox="true"/>
          <p:nvPr/>
        </p:nvSpPr>
        <p:spPr>
          <a:xfrm rot="0">
            <a:off x="1561977" y="2953118"/>
            <a:ext cx="10509807" cy="44474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5812"/>
              </a:lnSpc>
            </a:pPr>
            <a:r>
              <a:rPr lang="en-US" sz="5588">
                <a:solidFill>
                  <a:srgbClr val="594E49"/>
                </a:solidFill>
                <a:latin typeface="Work Sans 1"/>
                <a:ea typeface="Work Sans 1"/>
                <a:cs typeface="Work Sans 1"/>
                <a:sym typeface="Work Sans 1"/>
              </a:rPr>
              <a:t>Un·e cadre sur deux déclare que son employeur ne l’a jamais informé·e des droits et recours en cas de comportement raciste au travail</a:t>
            </a:r>
          </a:p>
        </p:txBody>
      </p:sp>
    </p:spTree>
  </p:cSld>
  <p:clrMapOvr>
    <a:masterClrMapping/>
  </p:clrMapOvr>
</p:sld>
</file>

<file path=ppt/slides/slide12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648174" y="4033399"/>
            <a:ext cx="5991880" cy="25059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19708"/>
              </a:lnSpc>
            </a:pPr>
            <a:r>
              <a:rPr lang="en-US" sz="18950">
                <a:solidFill>
                  <a:srgbClr val="FA003C"/>
                </a:solidFill>
                <a:latin typeface="Work Sans 1"/>
                <a:ea typeface="Work Sans 1"/>
                <a:cs typeface="Work Sans 1"/>
                <a:sym typeface="Work Sans 1"/>
              </a:rPr>
              <a:t>66 % 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6926990" y="3716135"/>
            <a:ext cx="11018816" cy="29309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5708"/>
              </a:lnSpc>
            </a:pPr>
            <a:r>
              <a:rPr lang="en-US" sz="5488">
                <a:solidFill>
                  <a:srgbClr val="594E49"/>
                </a:solidFill>
                <a:latin typeface="Work Sans 1"/>
                <a:ea typeface="Work Sans 1"/>
                <a:cs typeface="Work Sans 1"/>
                <a:sym typeface="Work Sans 1"/>
              </a:rPr>
              <a:t>des cadres ne se sentent pas associé·es aux choix stratégiques de leur entreprise ou administration</a:t>
            </a:r>
          </a:p>
        </p:txBody>
      </p:sp>
    </p:spTree>
  </p:cSld>
  <p:clrMapOvr>
    <a:masterClrMapping/>
  </p:clrMapOvr>
</p:sld>
</file>

<file path=ppt/slides/slide13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574393" y="3660141"/>
            <a:ext cx="5987443" cy="254401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19976"/>
              </a:lnSpc>
            </a:pPr>
            <a:r>
              <a:rPr lang="en-US" sz="19208">
                <a:solidFill>
                  <a:srgbClr val="FA003C"/>
                </a:solidFill>
                <a:latin typeface="Work Sans 1"/>
                <a:ea typeface="Work Sans 1"/>
                <a:cs typeface="Work Sans 1"/>
                <a:sym typeface="Work Sans 1"/>
              </a:rPr>
              <a:t>56 % 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6893846" y="2995323"/>
            <a:ext cx="11169039" cy="44374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5786"/>
              </a:lnSpc>
            </a:pPr>
            <a:r>
              <a:rPr lang="en-US" sz="5563">
                <a:solidFill>
                  <a:srgbClr val="594E49"/>
                </a:solidFill>
                <a:latin typeface="Work Sans 2"/>
                <a:ea typeface="Work Sans 2"/>
                <a:cs typeface="Work Sans 2"/>
                <a:sym typeface="Work Sans 2"/>
              </a:rPr>
              <a:t>aimeraient disposer d’un droit de proposition alternative garanti par la loi, en cas de mise en oeuvre d’une directive contraire à leur éthique </a:t>
            </a:r>
          </a:p>
          <a:p>
            <a:pPr algn="just">
              <a:lnSpc>
                <a:spcPts val="5786"/>
              </a:lnSpc>
            </a:pPr>
          </a:p>
        </p:txBody>
      </p:sp>
    </p:spTree>
  </p:cSld>
  <p:clrMapOvr>
    <a:masterClrMapping/>
  </p:clrMapOvr>
</p:sld>
</file>

<file path=ppt/slides/slide1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CFD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908086" y="5219700"/>
            <a:ext cx="16471829" cy="293185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5714"/>
              </a:lnSpc>
            </a:pPr>
            <a:r>
              <a:rPr lang="en-US" sz="5499" spc="49">
                <a:solidFill>
                  <a:srgbClr val="594E49"/>
                </a:solidFill>
                <a:latin typeface="Work Sans 1"/>
                <a:ea typeface="Work Sans 1"/>
                <a:cs typeface="Work Sans 1"/>
                <a:sym typeface="Work Sans 1"/>
              </a:rPr>
              <a:t>84% des cadres sont favorables à ce que les entreprises financent le rachat des années d’études pour bénéficier de trimestres de cotisation supplémentaire</a:t>
            </a:r>
          </a:p>
        </p:txBody>
      </p:sp>
      <p:grpSp>
        <p:nvGrpSpPr>
          <p:cNvPr name="Group 3" id="3"/>
          <p:cNvGrpSpPr>
            <a:grpSpLocks noChangeAspect="true"/>
          </p:cNvGrpSpPr>
          <p:nvPr/>
        </p:nvGrpSpPr>
        <p:grpSpPr>
          <a:xfrm rot="5400000">
            <a:off x="7452667" y="-10285891"/>
            <a:ext cx="294860" cy="27466127"/>
            <a:chOff x="0" y="0"/>
            <a:chExt cx="38100" cy="3549002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38100" cy="3549015"/>
            </a:xfrm>
            <a:custGeom>
              <a:avLst/>
              <a:gdLst/>
              <a:ahLst/>
              <a:cxnLst/>
              <a:rect r="r" b="b" t="t" l="l"/>
              <a:pathLst>
                <a:path h="3549015" w="38100">
                  <a:moveTo>
                    <a:pt x="38100" y="0"/>
                  </a:moveTo>
                  <a:lnTo>
                    <a:pt x="38100" y="3549015"/>
                  </a:lnTo>
                  <a:lnTo>
                    <a:pt x="0" y="35490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name="Group 5" id="5"/>
          <p:cNvGrpSpPr>
            <a:grpSpLocks noChangeAspect="true"/>
          </p:cNvGrpSpPr>
          <p:nvPr/>
        </p:nvGrpSpPr>
        <p:grpSpPr>
          <a:xfrm rot="5400000">
            <a:off x="7203607" y="-10465746"/>
            <a:ext cx="294860" cy="27466127"/>
            <a:chOff x="0" y="0"/>
            <a:chExt cx="38100" cy="3549002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38100" cy="3549015"/>
            </a:xfrm>
            <a:custGeom>
              <a:avLst/>
              <a:gdLst/>
              <a:ahLst/>
              <a:cxnLst/>
              <a:rect r="r" b="b" t="t" l="l"/>
              <a:pathLst>
                <a:path h="3549015" w="38100">
                  <a:moveTo>
                    <a:pt x="38100" y="0"/>
                  </a:moveTo>
                  <a:lnTo>
                    <a:pt x="38100" y="3549015"/>
                  </a:lnTo>
                  <a:lnTo>
                    <a:pt x="0" y="35490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sp>
        <p:nvSpPr>
          <p:cNvPr name="Freeform 7" id="7"/>
          <p:cNvSpPr/>
          <p:nvPr/>
        </p:nvSpPr>
        <p:spPr>
          <a:xfrm flipH="false" flipV="false" rot="0">
            <a:off x="1403260" y="1860904"/>
            <a:ext cx="1359088" cy="2846306"/>
          </a:xfrm>
          <a:custGeom>
            <a:avLst/>
            <a:gdLst/>
            <a:ahLst/>
            <a:cxnLst/>
            <a:rect r="r" b="b" t="t" l="l"/>
            <a:pathLst>
              <a:path h="2846306" w="1359088">
                <a:moveTo>
                  <a:pt x="0" y="0"/>
                </a:moveTo>
                <a:lnTo>
                  <a:pt x="1359088" y="0"/>
                </a:lnTo>
                <a:lnTo>
                  <a:pt x="1359088" y="2846306"/>
                </a:lnTo>
                <a:lnTo>
                  <a:pt x="0" y="284630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0">
            <a:off x="4545550" y="1860904"/>
            <a:ext cx="1359088" cy="2846306"/>
          </a:xfrm>
          <a:custGeom>
            <a:avLst/>
            <a:gdLst/>
            <a:ahLst/>
            <a:cxnLst/>
            <a:rect r="r" b="b" t="t" l="l"/>
            <a:pathLst>
              <a:path h="2846306" w="1359088">
                <a:moveTo>
                  <a:pt x="0" y="0"/>
                </a:moveTo>
                <a:lnTo>
                  <a:pt x="1359088" y="0"/>
                </a:lnTo>
                <a:lnTo>
                  <a:pt x="1359088" y="2846306"/>
                </a:lnTo>
                <a:lnTo>
                  <a:pt x="0" y="284630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0">
            <a:off x="3099151" y="1860904"/>
            <a:ext cx="1086689" cy="2846306"/>
          </a:xfrm>
          <a:custGeom>
            <a:avLst/>
            <a:gdLst/>
            <a:ahLst/>
            <a:cxnLst/>
            <a:rect r="r" b="b" t="t" l="l"/>
            <a:pathLst>
              <a:path h="2846306" w="1086689">
                <a:moveTo>
                  <a:pt x="0" y="0"/>
                </a:moveTo>
                <a:lnTo>
                  <a:pt x="1086689" y="0"/>
                </a:lnTo>
                <a:lnTo>
                  <a:pt x="1086689" y="2846306"/>
                </a:lnTo>
                <a:lnTo>
                  <a:pt x="0" y="284630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false" rot="0">
            <a:off x="6264348" y="1860904"/>
            <a:ext cx="1086689" cy="2846306"/>
          </a:xfrm>
          <a:custGeom>
            <a:avLst/>
            <a:gdLst/>
            <a:ahLst/>
            <a:cxnLst/>
            <a:rect r="r" b="b" t="t" l="l"/>
            <a:pathLst>
              <a:path h="2846306" w="1086689">
                <a:moveTo>
                  <a:pt x="0" y="0"/>
                </a:moveTo>
                <a:lnTo>
                  <a:pt x="1086689" y="0"/>
                </a:lnTo>
                <a:lnTo>
                  <a:pt x="1086689" y="2846306"/>
                </a:lnTo>
                <a:lnTo>
                  <a:pt x="0" y="284630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1" id="11"/>
          <p:cNvSpPr/>
          <p:nvPr/>
        </p:nvSpPr>
        <p:spPr>
          <a:xfrm flipH="false" flipV="false" rot="0">
            <a:off x="7710746" y="1860904"/>
            <a:ext cx="1359088" cy="2846306"/>
          </a:xfrm>
          <a:custGeom>
            <a:avLst/>
            <a:gdLst/>
            <a:ahLst/>
            <a:cxnLst/>
            <a:rect r="r" b="b" t="t" l="l"/>
            <a:pathLst>
              <a:path h="2846306" w="1359088">
                <a:moveTo>
                  <a:pt x="0" y="0"/>
                </a:moveTo>
                <a:lnTo>
                  <a:pt x="1359089" y="0"/>
                </a:lnTo>
                <a:lnTo>
                  <a:pt x="1359089" y="2846306"/>
                </a:lnTo>
                <a:lnTo>
                  <a:pt x="0" y="284630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2" id="12"/>
          <p:cNvSpPr/>
          <p:nvPr/>
        </p:nvSpPr>
        <p:spPr>
          <a:xfrm flipH="false" flipV="false" rot="0">
            <a:off x="10853036" y="1860904"/>
            <a:ext cx="1359088" cy="2846306"/>
          </a:xfrm>
          <a:custGeom>
            <a:avLst/>
            <a:gdLst/>
            <a:ahLst/>
            <a:cxnLst/>
            <a:rect r="r" b="b" t="t" l="l"/>
            <a:pathLst>
              <a:path h="2846306" w="1359088">
                <a:moveTo>
                  <a:pt x="0" y="0"/>
                </a:moveTo>
                <a:lnTo>
                  <a:pt x="1359088" y="0"/>
                </a:lnTo>
                <a:lnTo>
                  <a:pt x="1359088" y="2846306"/>
                </a:lnTo>
                <a:lnTo>
                  <a:pt x="0" y="284630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3" id="13"/>
          <p:cNvSpPr/>
          <p:nvPr/>
        </p:nvSpPr>
        <p:spPr>
          <a:xfrm flipH="false" flipV="false" rot="0">
            <a:off x="9406637" y="1860904"/>
            <a:ext cx="1086689" cy="2846306"/>
          </a:xfrm>
          <a:custGeom>
            <a:avLst/>
            <a:gdLst/>
            <a:ahLst/>
            <a:cxnLst/>
            <a:rect r="r" b="b" t="t" l="l"/>
            <a:pathLst>
              <a:path h="2846306" w="1086689">
                <a:moveTo>
                  <a:pt x="0" y="0"/>
                </a:moveTo>
                <a:lnTo>
                  <a:pt x="1086689" y="0"/>
                </a:lnTo>
                <a:lnTo>
                  <a:pt x="1086689" y="2846306"/>
                </a:lnTo>
                <a:lnTo>
                  <a:pt x="0" y="284630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0">
            <a:off x="12571834" y="1860904"/>
            <a:ext cx="1086689" cy="2846306"/>
          </a:xfrm>
          <a:custGeom>
            <a:avLst/>
            <a:gdLst/>
            <a:ahLst/>
            <a:cxnLst/>
            <a:rect r="r" b="b" t="t" l="l"/>
            <a:pathLst>
              <a:path h="2846306" w="1086689">
                <a:moveTo>
                  <a:pt x="0" y="0"/>
                </a:moveTo>
                <a:lnTo>
                  <a:pt x="1086689" y="0"/>
                </a:lnTo>
                <a:lnTo>
                  <a:pt x="1086689" y="2846306"/>
                </a:lnTo>
                <a:lnTo>
                  <a:pt x="0" y="284630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5" id="15"/>
          <p:cNvSpPr/>
          <p:nvPr/>
        </p:nvSpPr>
        <p:spPr>
          <a:xfrm flipH="false" flipV="false" rot="0">
            <a:off x="14031274" y="1860904"/>
            <a:ext cx="1359088" cy="2846306"/>
          </a:xfrm>
          <a:custGeom>
            <a:avLst/>
            <a:gdLst/>
            <a:ahLst/>
            <a:cxnLst/>
            <a:rect r="r" b="b" t="t" l="l"/>
            <a:pathLst>
              <a:path h="2846306" w="1359088">
                <a:moveTo>
                  <a:pt x="0" y="0"/>
                </a:moveTo>
                <a:lnTo>
                  <a:pt x="1359089" y="0"/>
                </a:lnTo>
                <a:lnTo>
                  <a:pt x="1359089" y="2846306"/>
                </a:lnTo>
                <a:lnTo>
                  <a:pt x="0" y="2846306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6" id="16"/>
          <p:cNvSpPr/>
          <p:nvPr/>
        </p:nvSpPr>
        <p:spPr>
          <a:xfrm flipH="false" flipV="false" rot="0">
            <a:off x="15750072" y="1860904"/>
            <a:ext cx="1086689" cy="2846306"/>
          </a:xfrm>
          <a:custGeom>
            <a:avLst/>
            <a:gdLst/>
            <a:ahLst/>
            <a:cxnLst/>
            <a:rect r="r" b="b" t="t" l="l"/>
            <a:pathLst>
              <a:path h="2846306" w="1086689">
                <a:moveTo>
                  <a:pt x="0" y="0"/>
                </a:moveTo>
                <a:lnTo>
                  <a:pt x="1086689" y="0"/>
                </a:lnTo>
                <a:lnTo>
                  <a:pt x="1086689" y="2846306"/>
                </a:lnTo>
                <a:lnTo>
                  <a:pt x="0" y="2846306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1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CFD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908086" y="7036403"/>
            <a:ext cx="16471829" cy="148405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5714"/>
              </a:lnSpc>
            </a:pPr>
            <a:r>
              <a:rPr lang="en-US" sz="5499" spc="49">
                <a:solidFill>
                  <a:srgbClr val="594E49"/>
                </a:solidFill>
                <a:latin typeface="Work Sans 1"/>
                <a:ea typeface="Work Sans 1"/>
                <a:cs typeface="Work Sans 1"/>
                <a:sym typeface="Work Sans 1"/>
              </a:rPr>
              <a:t>68% des cadres sont prêt·es à signer une pétition </a:t>
            </a:r>
          </a:p>
        </p:txBody>
      </p:sp>
      <p:pic>
        <p:nvPicPr>
          <p:cNvPr name="Picture 3" id="3"/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532650" y="2040673"/>
            <a:ext cx="4505233" cy="4505233"/>
          </a:xfrm>
          <a:prstGeom prst="rect">
            <a:avLst/>
          </a:prstGeom>
        </p:spPr>
      </p:pic>
      <p:sp>
        <p:nvSpPr>
          <p:cNvPr name="Freeform 4" id="4"/>
          <p:cNvSpPr/>
          <p:nvPr/>
        </p:nvSpPr>
        <p:spPr>
          <a:xfrm flipH="false" flipV="true" rot="-10611825">
            <a:off x="3723111" y="2466957"/>
            <a:ext cx="1878671" cy="725637"/>
          </a:xfrm>
          <a:custGeom>
            <a:avLst/>
            <a:gdLst/>
            <a:ahLst/>
            <a:cxnLst/>
            <a:rect r="r" b="b" t="t" l="l"/>
            <a:pathLst>
              <a:path h="725637" w="1878671">
                <a:moveTo>
                  <a:pt x="0" y="725637"/>
                </a:moveTo>
                <a:lnTo>
                  <a:pt x="1878671" y="725637"/>
                </a:lnTo>
                <a:lnTo>
                  <a:pt x="1878671" y="0"/>
                </a:lnTo>
                <a:lnTo>
                  <a:pt x="0" y="0"/>
                </a:lnTo>
                <a:lnTo>
                  <a:pt x="0" y="725637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5" id="5"/>
          <p:cNvSpPr txBox="true"/>
          <p:nvPr/>
        </p:nvSpPr>
        <p:spPr>
          <a:xfrm rot="0">
            <a:off x="5899132" y="2514712"/>
            <a:ext cx="11656518" cy="365575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5714"/>
              </a:lnSpc>
            </a:pPr>
            <a:r>
              <a:rPr lang="en-US" sz="5499" spc="49">
                <a:solidFill>
                  <a:srgbClr val="594E49"/>
                </a:solidFill>
                <a:latin typeface="Work Sans 1"/>
                <a:ea typeface="Work Sans 1"/>
                <a:cs typeface="Work Sans 1"/>
                <a:sym typeface="Work Sans 1"/>
              </a:rPr>
              <a:t>Plus de 4 cadres sur 10 sont prêt·es à se syndiquer pour obtenir la prise en compte des années d’études dans le calcul de leur retraite</a:t>
            </a:r>
          </a:p>
        </p:txBody>
      </p:sp>
    </p:spTree>
  </p:cSld>
  <p:clrMapOvr>
    <a:masterClrMapping/>
  </p:clrMapOvr>
</p:sld>
</file>

<file path=ppt/slides/slide1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CFD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1251084" y="1622123"/>
            <a:ext cx="16471829" cy="220795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5714"/>
              </a:lnSpc>
            </a:pPr>
            <a:r>
              <a:rPr lang="en-US" sz="5499" spc="49">
                <a:solidFill>
                  <a:srgbClr val="594E49"/>
                </a:solidFill>
                <a:latin typeface="Work Sans 1"/>
                <a:ea typeface="Work Sans 1"/>
                <a:cs typeface="Work Sans 1"/>
                <a:sym typeface="Work Sans 1"/>
              </a:rPr>
              <a:t>34% des cadres font confiance aux syndicats pour défendre leurs droits (49% chez les jeunes) </a:t>
            </a:r>
          </a:p>
        </p:txBody>
      </p:sp>
      <p:pic>
        <p:nvPicPr>
          <p:cNvPr name="Picture 3" id="3"/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875648" y="4038694"/>
            <a:ext cx="4505233" cy="4505233"/>
          </a:xfrm>
          <a:prstGeom prst="rect">
            <a:avLst/>
          </a:prstGeom>
        </p:spPr>
      </p:pic>
      <p:sp>
        <p:nvSpPr>
          <p:cNvPr name="Freeform 4" id="4"/>
          <p:cNvSpPr/>
          <p:nvPr/>
        </p:nvSpPr>
        <p:spPr>
          <a:xfrm flipH="false" flipV="false" rot="10486336">
            <a:off x="4540718" y="6287810"/>
            <a:ext cx="3324319" cy="1284018"/>
          </a:xfrm>
          <a:custGeom>
            <a:avLst/>
            <a:gdLst/>
            <a:ahLst/>
            <a:cxnLst/>
            <a:rect r="r" b="b" t="t" l="l"/>
            <a:pathLst>
              <a:path h="1284018" w="3324319">
                <a:moveTo>
                  <a:pt x="0" y="0"/>
                </a:moveTo>
                <a:lnTo>
                  <a:pt x="3324319" y="0"/>
                </a:lnTo>
                <a:lnTo>
                  <a:pt x="3324319" y="1284018"/>
                </a:lnTo>
                <a:lnTo>
                  <a:pt x="0" y="1284018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5" id="5"/>
          <p:cNvSpPr txBox="true"/>
          <p:nvPr/>
        </p:nvSpPr>
        <p:spPr>
          <a:xfrm rot="0">
            <a:off x="6066394" y="4654975"/>
            <a:ext cx="11656518" cy="148405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5714"/>
              </a:lnSpc>
            </a:pPr>
            <a:r>
              <a:rPr lang="en-US" sz="5499" spc="49">
                <a:solidFill>
                  <a:srgbClr val="594E49"/>
                </a:solidFill>
                <a:latin typeface="Work Sans 1"/>
                <a:ea typeface="Work Sans 1"/>
                <a:cs typeface="Work Sans 1"/>
                <a:sym typeface="Work Sans 1"/>
              </a:rPr>
              <a:t>Ils et elles n’étaient que 17% dans ce cas en 2012 ! 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>
  <p:cSld>
    <p:bg>
      <p:bgPr>
        <a:solidFill>
          <a:srgbClr val="FCFD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>
            <a:grpSpLocks noChangeAspect="true"/>
          </p:cNvGrpSpPr>
          <p:nvPr/>
        </p:nvGrpSpPr>
        <p:grpSpPr>
          <a:xfrm rot="0">
            <a:off x="1933588" y="3187873"/>
            <a:ext cx="4474983" cy="4445306"/>
            <a:chOff x="0" y="0"/>
            <a:chExt cx="1011123" cy="1004418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193929" y="63500"/>
              <a:ext cx="142875" cy="143129"/>
            </a:xfrm>
            <a:custGeom>
              <a:avLst/>
              <a:gdLst/>
              <a:ahLst/>
              <a:cxnLst/>
              <a:rect r="r" b="b" t="t" l="l"/>
              <a:pathLst>
                <a:path h="143129" w="142875">
                  <a:moveTo>
                    <a:pt x="71247" y="143129"/>
                  </a:moveTo>
                  <a:cubicBezTo>
                    <a:pt x="110871" y="143002"/>
                    <a:pt x="142875" y="110998"/>
                    <a:pt x="142748" y="71628"/>
                  </a:cubicBezTo>
                  <a:cubicBezTo>
                    <a:pt x="142875" y="32131"/>
                    <a:pt x="110871" y="127"/>
                    <a:pt x="71247" y="0"/>
                  </a:cubicBezTo>
                  <a:cubicBezTo>
                    <a:pt x="32004" y="127"/>
                    <a:pt x="0" y="32131"/>
                    <a:pt x="127" y="71501"/>
                  </a:cubicBezTo>
                  <a:cubicBezTo>
                    <a:pt x="0" y="110998"/>
                    <a:pt x="32004" y="143002"/>
                    <a:pt x="71247" y="143002"/>
                  </a:cubicBezTo>
                </a:path>
              </a:pathLst>
            </a:custGeom>
            <a:solidFill>
              <a:srgbClr val="FA003C"/>
            </a:solidFill>
          </p:spPr>
        </p:sp>
        <p:sp>
          <p:nvSpPr>
            <p:cNvPr name="Freeform 4" id="4"/>
            <p:cNvSpPr/>
            <p:nvPr/>
          </p:nvSpPr>
          <p:spPr>
            <a:xfrm flipH="false" flipV="false" rot="0">
              <a:off x="57404" y="224536"/>
              <a:ext cx="414655" cy="716407"/>
            </a:xfrm>
            <a:custGeom>
              <a:avLst/>
              <a:gdLst/>
              <a:ahLst/>
              <a:cxnLst/>
              <a:rect r="r" b="b" t="t" l="l"/>
              <a:pathLst>
                <a:path h="716407" w="414655">
                  <a:moveTo>
                    <a:pt x="157988" y="127"/>
                  </a:moveTo>
                  <a:cubicBezTo>
                    <a:pt x="106680" y="127"/>
                    <a:pt x="76962" y="41783"/>
                    <a:pt x="70104" y="65278"/>
                  </a:cubicBezTo>
                  <a:lnTo>
                    <a:pt x="8001" y="270891"/>
                  </a:lnTo>
                  <a:cubicBezTo>
                    <a:pt x="0" y="297561"/>
                    <a:pt x="17526" y="314198"/>
                    <a:pt x="35560" y="314198"/>
                  </a:cubicBezTo>
                  <a:cubicBezTo>
                    <a:pt x="47498" y="314198"/>
                    <a:pt x="59563" y="306959"/>
                    <a:pt x="64897" y="290576"/>
                  </a:cubicBezTo>
                  <a:lnTo>
                    <a:pt x="121031" y="101219"/>
                  </a:lnTo>
                  <a:lnTo>
                    <a:pt x="136017" y="101219"/>
                  </a:lnTo>
                  <a:lnTo>
                    <a:pt x="39370" y="437134"/>
                  </a:lnTo>
                  <a:lnTo>
                    <a:pt x="130175" y="437134"/>
                  </a:lnTo>
                  <a:lnTo>
                    <a:pt x="130175" y="682625"/>
                  </a:lnTo>
                  <a:cubicBezTo>
                    <a:pt x="130048" y="705104"/>
                    <a:pt x="146939" y="716407"/>
                    <a:pt x="163703" y="716407"/>
                  </a:cubicBezTo>
                  <a:cubicBezTo>
                    <a:pt x="180467" y="716407"/>
                    <a:pt x="197358" y="705104"/>
                    <a:pt x="197358" y="682625"/>
                  </a:cubicBezTo>
                  <a:lnTo>
                    <a:pt x="197358" y="435356"/>
                  </a:lnTo>
                  <a:lnTo>
                    <a:pt x="217043" y="435356"/>
                  </a:lnTo>
                  <a:lnTo>
                    <a:pt x="217043" y="683006"/>
                  </a:lnTo>
                  <a:cubicBezTo>
                    <a:pt x="217170" y="705231"/>
                    <a:pt x="233934" y="716280"/>
                    <a:pt x="250825" y="716280"/>
                  </a:cubicBezTo>
                  <a:cubicBezTo>
                    <a:pt x="267716" y="716280"/>
                    <a:pt x="284353" y="705231"/>
                    <a:pt x="284353" y="683006"/>
                  </a:cubicBezTo>
                  <a:lnTo>
                    <a:pt x="284353" y="437134"/>
                  </a:lnTo>
                  <a:lnTo>
                    <a:pt x="374777" y="437134"/>
                  </a:lnTo>
                  <a:lnTo>
                    <a:pt x="277622" y="101219"/>
                  </a:lnTo>
                  <a:lnTo>
                    <a:pt x="293878" y="101219"/>
                  </a:lnTo>
                  <a:lnTo>
                    <a:pt x="350012" y="290195"/>
                  </a:lnTo>
                  <a:cubicBezTo>
                    <a:pt x="355346" y="307213"/>
                    <a:pt x="367284" y="314579"/>
                    <a:pt x="379095" y="314579"/>
                  </a:cubicBezTo>
                  <a:cubicBezTo>
                    <a:pt x="397129" y="314579"/>
                    <a:pt x="414655" y="297307"/>
                    <a:pt x="406908" y="270510"/>
                  </a:cubicBezTo>
                  <a:lnTo>
                    <a:pt x="344805" y="65151"/>
                  </a:lnTo>
                  <a:cubicBezTo>
                    <a:pt x="336931" y="42037"/>
                    <a:pt x="307213" y="0"/>
                    <a:pt x="256159" y="0"/>
                  </a:cubicBezTo>
                  <a:close/>
                </a:path>
              </a:pathLst>
            </a:custGeom>
            <a:solidFill>
              <a:srgbClr val="FA003C"/>
            </a:solidFill>
          </p:spPr>
        </p:sp>
        <p:sp>
          <p:nvSpPr>
            <p:cNvPr name="Freeform 5" id="5"/>
            <p:cNvSpPr/>
            <p:nvPr/>
          </p:nvSpPr>
          <p:spPr>
            <a:xfrm flipH="false" flipV="false" rot="0">
              <a:off x="675259" y="63627"/>
              <a:ext cx="142875" cy="143002"/>
            </a:xfrm>
            <a:custGeom>
              <a:avLst/>
              <a:gdLst/>
              <a:ahLst/>
              <a:cxnLst/>
              <a:rect r="r" b="b" t="t" l="l"/>
              <a:pathLst>
                <a:path h="143002" w="142875">
                  <a:moveTo>
                    <a:pt x="71247" y="143002"/>
                  </a:moveTo>
                  <a:cubicBezTo>
                    <a:pt x="110871" y="142875"/>
                    <a:pt x="142875" y="110871"/>
                    <a:pt x="142748" y="71501"/>
                  </a:cubicBezTo>
                  <a:cubicBezTo>
                    <a:pt x="142875" y="32004"/>
                    <a:pt x="110871" y="0"/>
                    <a:pt x="71247" y="0"/>
                  </a:cubicBezTo>
                  <a:cubicBezTo>
                    <a:pt x="32004" y="127"/>
                    <a:pt x="0" y="32131"/>
                    <a:pt x="127" y="71501"/>
                  </a:cubicBezTo>
                  <a:cubicBezTo>
                    <a:pt x="0" y="110998"/>
                    <a:pt x="32004" y="143002"/>
                    <a:pt x="71247" y="143002"/>
                  </a:cubicBezTo>
                </a:path>
              </a:pathLst>
            </a:custGeom>
            <a:solidFill>
              <a:srgbClr val="D5D3D3"/>
            </a:solidFill>
          </p:spPr>
        </p:sp>
        <p:sp>
          <p:nvSpPr>
            <p:cNvPr name="Freeform 6" id="6"/>
            <p:cNvSpPr/>
            <p:nvPr/>
          </p:nvSpPr>
          <p:spPr>
            <a:xfrm flipH="false" flipV="false" rot="0">
              <a:off x="538861" y="224536"/>
              <a:ext cx="414528" cy="716407"/>
            </a:xfrm>
            <a:custGeom>
              <a:avLst/>
              <a:gdLst/>
              <a:ahLst/>
              <a:cxnLst/>
              <a:rect r="r" b="b" t="t" l="l"/>
              <a:pathLst>
                <a:path h="716407" w="414528">
                  <a:moveTo>
                    <a:pt x="157988" y="127"/>
                  </a:moveTo>
                  <a:cubicBezTo>
                    <a:pt x="106680" y="127"/>
                    <a:pt x="76962" y="41783"/>
                    <a:pt x="70104" y="65278"/>
                  </a:cubicBezTo>
                  <a:lnTo>
                    <a:pt x="8001" y="270891"/>
                  </a:lnTo>
                  <a:cubicBezTo>
                    <a:pt x="0" y="297561"/>
                    <a:pt x="17526" y="314198"/>
                    <a:pt x="35560" y="314198"/>
                  </a:cubicBezTo>
                  <a:cubicBezTo>
                    <a:pt x="47498" y="314198"/>
                    <a:pt x="59563" y="306959"/>
                    <a:pt x="64897" y="290576"/>
                  </a:cubicBezTo>
                  <a:lnTo>
                    <a:pt x="121031" y="101219"/>
                  </a:lnTo>
                  <a:lnTo>
                    <a:pt x="136017" y="101219"/>
                  </a:lnTo>
                  <a:lnTo>
                    <a:pt x="39243" y="437134"/>
                  </a:lnTo>
                  <a:lnTo>
                    <a:pt x="130048" y="437134"/>
                  </a:lnTo>
                  <a:lnTo>
                    <a:pt x="130048" y="682625"/>
                  </a:lnTo>
                  <a:cubicBezTo>
                    <a:pt x="129921" y="705104"/>
                    <a:pt x="146812" y="716407"/>
                    <a:pt x="163576" y="716407"/>
                  </a:cubicBezTo>
                  <a:cubicBezTo>
                    <a:pt x="180340" y="716407"/>
                    <a:pt x="197231" y="705104"/>
                    <a:pt x="197231" y="682625"/>
                  </a:cubicBezTo>
                  <a:lnTo>
                    <a:pt x="197231" y="435356"/>
                  </a:lnTo>
                  <a:lnTo>
                    <a:pt x="216916" y="435356"/>
                  </a:lnTo>
                  <a:lnTo>
                    <a:pt x="216916" y="683006"/>
                  </a:lnTo>
                  <a:cubicBezTo>
                    <a:pt x="217043" y="705231"/>
                    <a:pt x="233807" y="716280"/>
                    <a:pt x="250698" y="716280"/>
                  </a:cubicBezTo>
                  <a:cubicBezTo>
                    <a:pt x="267589" y="716280"/>
                    <a:pt x="284226" y="705231"/>
                    <a:pt x="284226" y="683006"/>
                  </a:cubicBezTo>
                  <a:lnTo>
                    <a:pt x="284226" y="437134"/>
                  </a:lnTo>
                  <a:lnTo>
                    <a:pt x="374650" y="437134"/>
                  </a:lnTo>
                  <a:lnTo>
                    <a:pt x="277495" y="101219"/>
                  </a:lnTo>
                  <a:lnTo>
                    <a:pt x="293751" y="101219"/>
                  </a:lnTo>
                  <a:lnTo>
                    <a:pt x="349885" y="290195"/>
                  </a:lnTo>
                  <a:cubicBezTo>
                    <a:pt x="355219" y="307213"/>
                    <a:pt x="367157" y="314579"/>
                    <a:pt x="378968" y="314579"/>
                  </a:cubicBezTo>
                  <a:cubicBezTo>
                    <a:pt x="397002" y="314579"/>
                    <a:pt x="414528" y="297307"/>
                    <a:pt x="406781" y="270510"/>
                  </a:cubicBezTo>
                  <a:lnTo>
                    <a:pt x="344805" y="65151"/>
                  </a:lnTo>
                  <a:cubicBezTo>
                    <a:pt x="336931" y="42037"/>
                    <a:pt x="307213" y="0"/>
                    <a:pt x="256159" y="0"/>
                  </a:cubicBezTo>
                  <a:close/>
                </a:path>
              </a:pathLst>
            </a:custGeom>
            <a:solidFill>
              <a:srgbClr val="D5D3D3"/>
            </a:solidFill>
          </p:spPr>
        </p:sp>
      </p:grpSp>
      <p:sp>
        <p:nvSpPr>
          <p:cNvPr name="TextBox 7" id="7"/>
          <p:cNvSpPr txBox="true"/>
          <p:nvPr/>
        </p:nvSpPr>
        <p:spPr>
          <a:xfrm rot="0">
            <a:off x="7366520" y="4349004"/>
            <a:ext cx="9419028" cy="214852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582"/>
              </a:lnSpc>
            </a:pPr>
            <a:r>
              <a:rPr lang="en-US" sz="5499" spc="16">
                <a:solidFill>
                  <a:srgbClr val="594E49"/>
                </a:solidFill>
                <a:latin typeface="Work Sans 1"/>
                <a:ea typeface="Work Sans 1"/>
                <a:cs typeface="Work Sans 1"/>
                <a:sym typeface="Work Sans 1"/>
              </a:rPr>
              <a:t>1 cadre sur 2 fait régulièrement des heures supplémentaires (51 %)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5605469" y="227982"/>
            <a:ext cx="24281591" cy="7782804"/>
          </a:xfrm>
          <a:custGeom>
            <a:avLst/>
            <a:gdLst/>
            <a:ahLst/>
            <a:cxnLst/>
            <a:rect r="r" b="b" t="t" l="l"/>
            <a:pathLst>
              <a:path h="7782804" w="24281591">
                <a:moveTo>
                  <a:pt x="0" y="0"/>
                </a:moveTo>
                <a:lnTo>
                  <a:pt x="24281590" y="0"/>
                </a:lnTo>
                <a:lnTo>
                  <a:pt x="24281590" y="7782805"/>
                </a:lnTo>
                <a:lnTo>
                  <a:pt x="0" y="778280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5540719" y="-579478"/>
            <a:ext cx="3135402" cy="4698862"/>
            <a:chOff x="0" y="0"/>
            <a:chExt cx="812800" cy="1218101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812800" cy="1218101"/>
            </a:xfrm>
            <a:custGeom>
              <a:avLst/>
              <a:gdLst/>
              <a:ahLst/>
              <a:cxnLst/>
              <a:rect r="r" b="b" t="t" l="l"/>
              <a:pathLst>
                <a:path h="1218101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1218101"/>
                  </a:lnTo>
                  <a:lnTo>
                    <a:pt x="0" y="1218101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28575"/>
              <a:ext cx="812800" cy="124667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sp>
        <p:nvSpPr>
          <p:cNvPr name="TextBox 6" id="6"/>
          <p:cNvSpPr txBox="true"/>
          <p:nvPr/>
        </p:nvSpPr>
        <p:spPr>
          <a:xfrm rot="0">
            <a:off x="1005141" y="1408003"/>
            <a:ext cx="6083947" cy="31489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5602"/>
              </a:lnSpc>
            </a:pPr>
            <a:r>
              <a:rPr lang="en-US" sz="18287" spc="54">
                <a:solidFill>
                  <a:srgbClr val="FA003C"/>
                </a:solidFill>
                <a:latin typeface="Work Sans 2"/>
                <a:ea typeface="Work Sans 2"/>
                <a:cs typeface="Work Sans 2"/>
                <a:sym typeface="Work Sans 2"/>
              </a:rPr>
              <a:t>58 % 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1005141" y="4674667"/>
            <a:ext cx="9516220" cy="29894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805"/>
              </a:lnSpc>
            </a:pPr>
            <a:r>
              <a:rPr lang="en-US" sz="5587" spc="16">
                <a:solidFill>
                  <a:srgbClr val="594E49"/>
                </a:solidFill>
                <a:latin typeface="Work Sans 1"/>
                <a:ea typeface="Work Sans 1"/>
                <a:cs typeface="Work Sans 1"/>
                <a:sym typeface="Work Sans 1"/>
              </a:rPr>
              <a:t>des heures supplémentaires ne sont ni rémunérées ni récupérées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name="Picture 2" id="2"/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49644" y="1117472"/>
            <a:ext cx="7097308" cy="7097308"/>
          </a:xfrm>
          <a:prstGeom prst="rect">
            <a:avLst/>
          </a:prstGeom>
        </p:spPr>
      </p:pic>
      <p:sp>
        <p:nvSpPr>
          <p:cNvPr name="TextBox 3" id="3"/>
          <p:cNvSpPr txBox="true"/>
          <p:nvPr/>
        </p:nvSpPr>
        <p:spPr>
          <a:xfrm rot="0">
            <a:off x="6957199" y="1547535"/>
            <a:ext cx="4482154" cy="18067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13621"/>
              </a:lnSpc>
            </a:pPr>
            <a:r>
              <a:rPr lang="en-US" sz="13097">
                <a:solidFill>
                  <a:srgbClr val="FA003C"/>
                </a:solidFill>
                <a:latin typeface="Work Sans 1"/>
                <a:ea typeface="Work Sans 1"/>
                <a:cs typeface="Work Sans 1"/>
                <a:sym typeface="Work Sans 1"/>
              </a:rPr>
              <a:t>63 % </a:t>
            </a:r>
          </a:p>
        </p:txBody>
      </p:sp>
      <p:sp>
        <p:nvSpPr>
          <p:cNvPr name="TextBox 4" id="4"/>
          <p:cNvSpPr txBox="true"/>
          <p:nvPr/>
        </p:nvSpPr>
        <p:spPr>
          <a:xfrm rot="0">
            <a:off x="7107741" y="4847101"/>
            <a:ext cx="3941501" cy="179768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13519"/>
              </a:lnSpc>
            </a:pPr>
            <a:r>
              <a:rPr lang="en-US" sz="12999">
                <a:solidFill>
                  <a:srgbClr val="FA003C"/>
                </a:solidFill>
                <a:latin typeface="Work Sans 1"/>
                <a:ea typeface="Work Sans 1"/>
                <a:cs typeface="Work Sans 1"/>
                <a:sym typeface="Work Sans 1"/>
              </a:rPr>
              <a:t>12 % </a:t>
            </a:r>
          </a:p>
        </p:txBody>
      </p:sp>
      <p:sp>
        <p:nvSpPr>
          <p:cNvPr name="Freeform 5" id="5"/>
          <p:cNvSpPr/>
          <p:nvPr/>
        </p:nvSpPr>
        <p:spPr>
          <a:xfrm flipH="false" flipV="false" rot="-9885867">
            <a:off x="2514724" y="7399115"/>
            <a:ext cx="3639350" cy="1405699"/>
          </a:xfrm>
          <a:custGeom>
            <a:avLst/>
            <a:gdLst/>
            <a:ahLst/>
            <a:cxnLst/>
            <a:rect r="r" b="b" t="t" l="l"/>
            <a:pathLst>
              <a:path h="1405699" w="3639350">
                <a:moveTo>
                  <a:pt x="0" y="0"/>
                </a:moveTo>
                <a:lnTo>
                  <a:pt x="3639350" y="0"/>
                </a:lnTo>
                <a:lnTo>
                  <a:pt x="3639350" y="1405699"/>
                </a:lnTo>
                <a:lnTo>
                  <a:pt x="0" y="1405699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6" id="6"/>
          <p:cNvSpPr txBox="true"/>
          <p:nvPr/>
        </p:nvSpPr>
        <p:spPr>
          <a:xfrm rot="0">
            <a:off x="7107741" y="3180113"/>
            <a:ext cx="11000439" cy="14833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5719"/>
              </a:lnSpc>
            </a:pPr>
            <a:r>
              <a:rPr lang="en-US" sz="5499">
                <a:solidFill>
                  <a:srgbClr val="594E49"/>
                </a:solidFill>
                <a:latin typeface="Work Sans 1"/>
                <a:ea typeface="Work Sans 1"/>
                <a:cs typeface="Work Sans 1"/>
                <a:sym typeface="Work Sans 1"/>
              </a:rPr>
              <a:t>des cadres travaillent plus de 40h par semaine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7107741" y="6720985"/>
            <a:ext cx="10785681" cy="14833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5719"/>
              </a:lnSpc>
            </a:pPr>
            <a:r>
              <a:rPr lang="en-US" sz="5499">
                <a:solidFill>
                  <a:srgbClr val="594E49"/>
                </a:solidFill>
                <a:latin typeface="Work Sans 1"/>
                <a:ea typeface="Work Sans 1"/>
                <a:cs typeface="Work Sans 1"/>
                <a:sym typeface="Work Sans 1"/>
              </a:rPr>
              <a:t>d’entre elles et eux travaillent plus de 49 heures par semaine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name="Picture 2" id="2"/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334063" y="1600052"/>
            <a:ext cx="7086895" cy="7086895"/>
          </a:xfrm>
          <a:prstGeom prst="rect">
            <a:avLst/>
          </a:prstGeom>
        </p:spPr>
      </p:pic>
      <p:sp>
        <p:nvSpPr>
          <p:cNvPr name="TextBox 3" id="3"/>
          <p:cNvSpPr txBox="true"/>
          <p:nvPr/>
        </p:nvSpPr>
        <p:spPr>
          <a:xfrm rot="0">
            <a:off x="7536129" y="4077970"/>
            <a:ext cx="10256380" cy="22072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5719"/>
              </a:lnSpc>
            </a:pPr>
            <a:r>
              <a:rPr lang="en-US" sz="5499">
                <a:solidFill>
                  <a:srgbClr val="594E49"/>
                </a:solidFill>
                <a:latin typeface="Work Sans 1"/>
                <a:ea typeface="Work Sans 1"/>
                <a:cs typeface="Work Sans 1"/>
                <a:sym typeface="Work Sans 1"/>
              </a:rPr>
              <a:t>Un·e cadre sur trois a déjà été victime ou témoin de “blagues” racistes</a:t>
            </a: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name="Picture 2" id="2"/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403834" y="1394302"/>
            <a:ext cx="7498398" cy="7498398"/>
          </a:xfrm>
          <a:prstGeom prst="rect">
            <a:avLst/>
          </a:prstGeom>
        </p:spPr>
      </p:pic>
      <p:sp>
        <p:nvSpPr>
          <p:cNvPr name="TextBox 3" id="3"/>
          <p:cNvSpPr txBox="true"/>
          <p:nvPr/>
        </p:nvSpPr>
        <p:spPr>
          <a:xfrm rot="0">
            <a:off x="8121601" y="3375501"/>
            <a:ext cx="4730493" cy="18683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14669"/>
              </a:lnSpc>
            </a:pPr>
            <a:r>
              <a:rPr lang="en-US" sz="14104">
                <a:solidFill>
                  <a:srgbClr val="FA003C"/>
                </a:solidFill>
                <a:latin typeface="Work Sans 1"/>
                <a:ea typeface="Work Sans 1"/>
                <a:cs typeface="Work Sans 1"/>
                <a:sym typeface="Work Sans 1"/>
              </a:rPr>
              <a:t>56 % </a:t>
            </a:r>
          </a:p>
        </p:txBody>
      </p:sp>
      <p:sp>
        <p:nvSpPr>
          <p:cNvPr name="TextBox 4" id="4"/>
          <p:cNvSpPr txBox="true"/>
          <p:nvPr/>
        </p:nvSpPr>
        <p:spPr>
          <a:xfrm rot="0">
            <a:off x="8121601" y="5137086"/>
            <a:ext cx="9469886" cy="22072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5719"/>
              </a:lnSpc>
            </a:pPr>
            <a:r>
              <a:rPr lang="en-US" sz="5499">
                <a:solidFill>
                  <a:srgbClr val="594E49"/>
                </a:solidFill>
                <a:latin typeface="Work Sans 1"/>
                <a:ea typeface="Work Sans 1"/>
                <a:cs typeface="Work Sans 1"/>
                <a:sym typeface="Work Sans 1"/>
              </a:rPr>
              <a:t>estiment que leur charge de travail a augmenté depuis l’année dernière</a:t>
            </a:r>
          </a:p>
        </p:txBody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280375" y="3447219"/>
            <a:ext cx="1619921" cy="3392562"/>
          </a:xfrm>
          <a:custGeom>
            <a:avLst/>
            <a:gdLst/>
            <a:ahLst/>
            <a:cxnLst/>
            <a:rect r="r" b="b" t="t" l="l"/>
            <a:pathLst>
              <a:path h="3392562" w="1619921">
                <a:moveTo>
                  <a:pt x="0" y="0"/>
                </a:moveTo>
                <a:lnTo>
                  <a:pt x="1619921" y="0"/>
                </a:lnTo>
                <a:lnTo>
                  <a:pt x="1619921" y="3392562"/>
                </a:lnTo>
                <a:lnTo>
                  <a:pt x="0" y="339256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3115827" y="3447219"/>
            <a:ext cx="1619921" cy="3392562"/>
          </a:xfrm>
          <a:custGeom>
            <a:avLst/>
            <a:gdLst/>
            <a:ahLst/>
            <a:cxnLst/>
            <a:rect r="r" b="b" t="t" l="l"/>
            <a:pathLst>
              <a:path h="3392562" w="1619921">
                <a:moveTo>
                  <a:pt x="0" y="0"/>
                </a:moveTo>
                <a:lnTo>
                  <a:pt x="1619921" y="0"/>
                </a:lnTo>
                <a:lnTo>
                  <a:pt x="1619921" y="3392562"/>
                </a:lnTo>
                <a:lnTo>
                  <a:pt x="0" y="339256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4" id="4"/>
          <p:cNvSpPr txBox="true"/>
          <p:nvPr/>
        </p:nvSpPr>
        <p:spPr>
          <a:xfrm rot="0">
            <a:off x="5593155" y="4077970"/>
            <a:ext cx="12050936" cy="22072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5719"/>
              </a:lnSpc>
            </a:pPr>
            <a:r>
              <a:rPr lang="en-US" sz="5499">
                <a:solidFill>
                  <a:srgbClr val="594E49"/>
                </a:solidFill>
                <a:latin typeface="Work Sans 1"/>
                <a:ea typeface="Work Sans 1"/>
                <a:cs typeface="Work Sans 1"/>
                <a:sym typeface="Work Sans 1"/>
              </a:rPr>
              <a:t>Un·e cadre sur deux déclare travailler pendant ses jours de repos. </a:t>
            </a:r>
          </a:p>
        </p:txBody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name="Picture 2" id="2"/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-31946" y="3029018"/>
            <a:ext cx="7249652" cy="4228964"/>
          </a:xfrm>
          <a:prstGeom prst="rect">
            <a:avLst/>
          </a:prstGeom>
        </p:spPr>
      </p:pic>
      <p:sp>
        <p:nvSpPr>
          <p:cNvPr name="TextBox 3" id="3"/>
          <p:cNvSpPr txBox="true"/>
          <p:nvPr/>
        </p:nvSpPr>
        <p:spPr>
          <a:xfrm rot="0">
            <a:off x="7421319" y="3025787"/>
            <a:ext cx="10294489" cy="43116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5706"/>
              </a:lnSpc>
            </a:pPr>
            <a:r>
              <a:rPr lang="en-US" sz="5487">
                <a:solidFill>
                  <a:srgbClr val="594E49"/>
                </a:solidFill>
                <a:latin typeface="Work Sans 1"/>
                <a:ea typeface="Work Sans 1"/>
                <a:cs typeface="Work Sans 1"/>
                <a:sym typeface="Work Sans 1"/>
              </a:rPr>
              <a:t>Un·e cadre sur deux déclare être fréquemment en contradiction avec les choix et pratiques réelles</a:t>
            </a:r>
          </a:p>
          <a:p>
            <a:pPr algn="just">
              <a:lnSpc>
                <a:spcPts val="5706"/>
              </a:lnSpc>
            </a:pPr>
            <a:r>
              <a:rPr lang="en-US" sz="5487">
                <a:solidFill>
                  <a:srgbClr val="594E49"/>
                </a:solidFill>
                <a:latin typeface="Work Sans 1"/>
                <a:ea typeface="Work Sans 1"/>
                <a:cs typeface="Work Sans 1"/>
                <a:sym typeface="Work Sans 1"/>
              </a:rPr>
              <a:t>de son entreprise ou administration</a:t>
            </a:r>
          </a:p>
        </p:txBody>
      </p:sp>
    </p:spTree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6920116" y="3000198"/>
            <a:ext cx="10800529" cy="43628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5773"/>
              </a:lnSpc>
            </a:pPr>
            <a:r>
              <a:rPr lang="en-US" sz="5551">
                <a:solidFill>
                  <a:srgbClr val="594E49"/>
                </a:solidFill>
                <a:latin typeface="Work Sans 1"/>
                <a:ea typeface="Work Sans 1"/>
                <a:cs typeface="Work Sans 1"/>
                <a:sym typeface="Work Sans 1"/>
              </a:rPr>
              <a:t>des cadres souhaitent bénéficier d’un droit à la retraite progressive leur permettant de travailler à temps partiel et de percevoir leur pension de retraite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521732" y="4017470"/>
            <a:ext cx="6218377" cy="25378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19932"/>
              </a:lnSpc>
            </a:pPr>
            <a:r>
              <a:rPr lang="en-US" sz="19166">
                <a:solidFill>
                  <a:srgbClr val="FA003C"/>
                </a:solidFill>
                <a:latin typeface="Work Sans 1"/>
                <a:ea typeface="Work Sans 1"/>
                <a:cs typeface="Work Sans 1"/>
                <a:sym typeface="Work Sans 1"/>
              </a:rPr>
              <a:t>83 %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DAGWj6kGfeY</dc:identifier>
  <dcterms:modified xsi:type="dcterms:W3CDTF">2011-08-01T06:04:30Z</dcterms:modified>
  <cp:revision>1</cp:revision>
  <dc:title>Infographies baromètre cadres</dc:title>
</cp:coreProperties>
</file>