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60" r:id="rId3"/>
    <p:sldId id="361" r:id="rId4"/>
    <p:sldId id="362" r:id="rId5"/>
    <p:sldId id="414" r:id="rId6"/>
    <p:sldId id="366" r:id="rId7"/>
    <p:sldId id="415" r:id="rId8"/>
    <p:sldId id="392" r:id="rId9"/>
    <p:sldId id="395" r:id="rId10"/>
    <p:sldId id="416" r:id="rId11"/>
    <p:sldId id="417" r:id="rId12"/>
    <p:sldId id="418" r:id="rId13"/>
    <p:sldId id="419" r:id="rId14"/>
    <p:sldId id="428" r:id="rId15"/>
    <p:sldId id="437" r:id="rId16"/>
    <p:sldId id="406" r:id="rId17"/>
    <p:sldId id="442" r:id="rId18"/>
    <p:sldId id="44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250"/>
    <a:srgbClr val="5169B9"/>
    <a:srgbClr val="E51D41"/>
    <a:srgbClr val="D3E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p:restoredTop sz="85374"/>
  </p:normalViewPr>
  <p:slideViewPr>
    <p:cSldViewPr snapToGrid="0">
      <p:cViewPr varScale="1">
        <p:scale>
          <a:sx n="108" d="100"/>
          <a:sy n="108" d="100"/>
        </p:scale>
        <p:origin x="1096" y="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37BAA-BF21-354B-BC50-4CBA8B28C26E}" type="datetimeFigureOut">
              <a:rPr lang="fr-FR" smtClean="0"/>
              <a:t>10/02/2025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307F9-B163-A843-A49E-6F97701E9FFB}" type="slidenum">
              <a:rPr lang="fr-FR" smtClean="0"/>
              <a:t>‹N°›</a:t>
            </a:fld>
            <a:endParaRPr lang="fr-FR"/>
          </a:p>
        </p:txBody>
      </p:sp>
    </p:spTree>
    <p:extLst>
      <p:ext uri="{BB962C8B-B14F-4D97-AF65-F5344CB8AC3E}">
        <p14:creationId xmlns:p14="http://schemas.microsoft.com/office/powerpoint/2010/main" val="361065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Times New Roman" charset="0"/>
                <a:ea typeface="ＭＳ Ｐゴシック" charset="0"/>
                <a:cs typeface="Times New Roman" charset="0"/>
              </a:rPr>
              <a:t>Après la seconde guerre mondiale, la France a fait le choix en matière de retraites de la REPARTITION. Ce choix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avéré extrêmement bénéfique pour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ensemble de la population française.</a:t>
            </a:r>
            <a:endParaRPr lang="fr-FR" dirty="0">
              <a:latin typeface="Times New Roman" charset="0"/>
              <a:ea typeface="ＭＳ Ｐゴシック" charset="0"/>
              <a:cs typeface="Times New Roman" charset="0"/>
            </a:endParaRPr>
          </a:p>
          <a:p>
            <a:pPr eaLnBrk="1" hangingPunct="1">
              <a:defRPr/>
            </a:pPr>
            <a:r>
              <a:rPr lang="fr-FR" sz="1200" b="1" u="sng" dirty="0">
                <a:latin typeface="Times New Roman" charset="0"/>
                <a:ea typeface="ＭＳ Ｐゴシック" charset="0"/>
                <a:cs typeface="Times New Roman" charset="0"/>
              </a:rPr>
              <a:t>Solidarité</a:t>
            </a:r>
            <a:r>
              <a:rPr lang="fr-FR" sz="1200" u="sng" dirty="0">
                <a:latin typeface="Times New Roman" charset="0"/>
                <a:ea typeface="ＭＳ Ｐゴシック" charset="0"/>
                <a:cs typeface="Times New Roman" charset="0"/>
              </a:rPr>
              <a:t> entre les </a:t>
            </a:r>
            <a:r>
              <a:rPr lang="fr-FR" sz="1200" b="1" u="sng" dirty="0">
                <a:latin typeface="Times New Roman" charset="0"/>
                <a:ea typeface="ＭＳ Ｐゴシック" charset="0"/>
                <a:cs typeface="Times New Roman" charset="0"/>
              </a:rPr>
              <a:t>générations</a:t>
            </a:r>
            <a:r>
              <a:rPr lang="fr-FR" sz="1200" dirty="0">
                <a:latin typeface="Times New Roman" charset="0"/>
                <a:ea typeface="ＭＳ Ｐゴシック" charset="0"/>
                <a:cs typeface="Times New Roman" charset="0"/>
              </a:rPr>
              <a:t> :</a:t>
            </a:r>
            <a:r>
              <a:rPr lang="fr-FR" sz="1200" u="sng" dirty="0">
                <a:latin typeface="Times New Roman" charset="0"/>
                <a:ea typeface="ＭＳ Ｐゴシック" charset="0"/>
                <a:cs typeface="Times New Roman"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Times New Roman" charset="0"/>
              <a:ea typeface="ＭＳ Ｐゴシック"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imes New Roman" charset="0"/>
                <a:ea typeface="ＭＳ Ｐゴシック" charset="0"/>
                <a:cs typeface="Times New Roman" charset="0"/>
              </a:rPr>
              <a:t>Chaque génération finance la retraite de la génération précédente,</a:t>
            </a:r>
            <a:r>
              <a:rPr lang="fr-FR" sz="1200" b="1" dirty="0">
                <a:latin typeface="Times New Roman" charset="0"/>
                <a:ea typeface="ＭＳ Ｐゴシック" charset="0"/>
                <a:cs typeface="Times New Roman" charset="0"/>
              </a:rPr>
              <a:t> Ce financement est assuré collectivement par des cotisations obligatoires sur les salaires. Il repose donc sur l</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ensemble de la richesse créée chaque année dans le pays, ce qui en garantit la pérennité dans le temps.</a:t>
            </a:r>
          </a:p>
          <a:p>
            <a:pPr eaLnBrk="1" hangingPunct="1">
              <a:defRPr/>
            </a:pPr>
            <a:r>
              <a:rPr lang="fr-FR" sz="1200" dirty="0">
                <a:latin typeface="Times New Roman" charset="0"/>
                <a:ea typeface="ＭＳ Ｐゴシック" charset="0"/>
                <a:cs typeface="Times New Roman" charset="0"/>
              </a:rPr>
              <a:t> à charge pour la génération suivante de financer sa propre retraite.</a:t>
            </a:r>
          </a:p>
          <a:p>
            <a:pPr eaLnBrk="1" hangingPunct="1">
              <a:defRPr/>
            </a:pPr>
            <a:r>
              <a:rPr lang="fr-FR" sz="1200" dirty="0">
                <a:latin typeface="Times New Roman" charset="0"/>
                <a:ea typeface="ＭＳ Ｐゴシック" charset="0"/>
                <a:cs typeface="Times New Roman" charset="0"/>
              </a:rPr>
              <a:t>Un régime de retraite fonctionnant en capitalisation peut toujours faire faillite : c</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est en particulier le cas de tous les fonds de pension. Pour </a:t>
            </a:r>
            <a:r>
              <a:rPr lang="fr-FR" altLang="ja-JP" sz="1200" dirty="0" err="1">
                <a:latin typeface="Times New Roman" charset="0"/>
                <a:ea typeface="ＭＳ Ｐゴシック" charset="0"/>
                <a:cs typeface="Times New Roman" charset="0"/>
              </a:rPr>
              <a:t>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un système de retraite fonctionnant en répartition fasse faillite, il faut que le pays tout entier soit en situation de faillite.</a:t>
            </a:r>
          </a:p>
          <a:p>
            <a:pPr eaLnBrk="1" hangingPunct="1">
              <a:defRPr/>
            </a:pPr>
            <a:endParaRPr lang="fr-FR" sz="900" dirty="0">
              <a:latin typeface="Times New Roman" charset="0"/>
              <a:ea typeface="ＭＳ Ｐゴシック" charset="0"/>
              <a:cs typeface="Times New Roman" charset="0"/>
            </a:endParaRPr>
          </a:p>
          <a:p>
            <a:pPr eaLnBrk="1" hangingPunct="1">
              <a:defRPr/>
            </a:pPr>
            <a:r>
              <a:rPr lang="fr-FR" sz="1200" b="1" u="sng" dirty="0">
                <a:latin typeface="Times New Roman" charset="0"/>
                <a:ea typeface="ＭＳ Ｐゴシック" charset="0"/>
                <a:cs typeface="Times New Roman" charset="0"/>
              </a:rPr>
              <a:t>Solidarité</a:t>
            </a:r>
            <a:r>
              <a:rPr lang="fr-FR" sz="1200" u="sng" dirty="0">
                <a:latin typeface="Times New Roman" charset="0"/>
                <a:ea typeface="ＭＳ Ｐゴシック" charset="0"/>
                <a:cs typeface="Times New Roman" charset="0"/>
              </a:rPr>
              <a:t> entre les </a:t>
            </a:r>
            <a:r>
              <a:rPr lang="fr-FR" sz="1200" b="1" u="sng" dirty="0">
                <a:latin typeface="Times New Roman" charset="0"/>
                <a:ea typeface="ＭＳ Ｐゴシック" charset="0"/>
                <a:cs typeface="Times New Roman" charset="0"/>
              </a:rPr>
              <a:t>individus</a:t>
            </a:r>
            <a:r>
              <a:rPr lang="fr-FR" sz="1200" u="sng" dirty="0">
                <a:latin typeface="Times New Roman" charset="0"/>
                <a:ea typeface="ＭＳ Ｐゴシック" charset="0"/>
                <a:cs typeface="Times New Roman" charset="0"/>
              </a:rPr>
              <a:t> : </a:t>
            </a:r>
          </a:p>
          <a:p>
            <a:pPr eaLnBrk="1" hangingPunct="1">
              <a:defRPr/>
            </a:pPr>
            <a:r>
              <a:rPr lang="fr-FR" sz="1200" b="1" dirty="0">
                <a:latin typeface="Times New Roman" charset="0"/>
                <a:ea typeface="ＭＳ Ｐゴシック" charset="0"/>
                <a:cs typeface="Times New Roman" charset="0"/>
              </a:rPr>
              <a:t>Toute carrière professionnelle comporte évidemment des risques d</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aléas : périodes d</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inactivité forcées</a:t>
            </a:r>
            <a:r>
              <a:rPr lang="fr-FR" altLang="ja-JP" sz="1200" dirty="0">
                <a:latin typeface="Times New Roman" charset="0"/>
                <a:ea typeface="ＭＳ Ｐゴシック" charset="0"/>
                <a:cs typeface="Times New Roman" charset="0"/>
              </a:rPr>
              <a:t> pour cause de chômage, de maladie, de maternité,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invalidité ou même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éducation des enfants. </a:t>
            </a:r>
          </a:p>
          <a:p>
            <a:pPr eaLnBrk="1" hangingPunct="1">
              <a:defRPr/>
            </a:pPr>
            <a:r>
              <a:rPr lang="fr-FR" sz="1200" b="1" dirty="0">
                <a:latin typeface="Times New Roman" charset="0"/>
                <a:ea typeface="ＭＳ Ｐゴシック" charset="0"/>
                <a:cs typeface="Times New Roman" charset="0"/>
              </a:rPr>
              <a:t>En répartition, ces périodes ouvrent des droits à retraite au même titre que les périodes d</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activité</a:t>
            </a:r>
            <a:r>
              <a:rPr lang="fr-FR" altLang="ja-JP" sz="1200" dirty="0">
                <a:latin typeface="Times New Roman" charset="0"/>
                <a:ea typeface="ＭＳ Ｐゴシック" charset="0"/>
                <a:cs typeface="Times New Roman" charset="0"/>
              </a:rPr>
              <a:t>, ce qui n</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est absolument pas le cas en capitalisation.</a:t>
            </a:r>
          </a:p>
          <a:p>
            <a:pPr eaLnBrk="1" hangingPunct="1">
              <a:defRPr/>
            </a:pPr>
            <a:endParaRPr lang="fr-FR" sz="900" dirty="0">
              <a:latin typeface="Times New Roman" charset="0"/>
              <a:ea typeface="ＭＳ Ｐゴシック" charset="0"/>
              <a:cs typeface="Times New Roman" charset="0"/>
            </a:endParaRPr>
          </a:p>
          <a:p>
            <a:pPr eaLnBrk="1" hangingPunct="1">
              <a:defRPr/>
            </a:pPr>
            <a:r>
              <a:rPr lang="fr-FR" sz="1200" b="1" u="sng" dirty="0">
                <a:latin typeface="Times New Roman" charset="0"/>
                <a:ea typeface="ＭＳ Ｐゴシック" charset="0"/>
                <a:cs typeface="Times New Roman" charset="0"/>
              </a:rPr>
              <a:t>Solidarité</a:t>
            </a:r>
            <a:r>
              <a:rPr lang="fr-FR" sz="1200" u="sng" dirty="0">
                <a:latin typeface="Times New Roman" charset="0"/>
                <a:ea typeface="ＭＳ Ｐゴシック" charset="0"/>
                <a:cs typeface="Times New Roman" charset="0"/>
              </a:rPr>
              <a:t> entre </a:t>
            </a:r>
            <a:r>
              <a:rPr lang="fr-FR" sz="1200" b="1" u="sng" dirty="0">
                <a:latin typeface="Times New Roman" charset="0"/>
                <a:ea typeface="ＭＳ Ｐゴシック" charset="0"/>
                <a:cs typeface="Times New Roman" charset="0"/>
              </a:rPr>
              <a:t>professions</a:t>
            </a:r>
            <a:r>
              <a:rPr lang="fr-FR" sz="1200" u="sng" dirty="0">
                <a:latin typeface="Times New Roman" charset="0"/>
                <a:ea typeface="ＭＳ Ｐゴシック" charset="0"/>
                <a:cs typeface="Times New Roman" charset="0"/>
              </a:rPr>
              <a:t> : </a:t>
            </a:r>
          </a:p>
          <a:p>
            <a:pPr eaLnBrk="1" hangingPunct="1">
              <a:defRPr/>
            </a:pPr>
            <a:r>
              <a:rPr lang="fr-FR" sz="1200" dirty="0">
                <a:latin typeface="Times New Roman" charset="0"/>
                <a:ea typeface="ＭＳ Ｐゴシック" charset="0"/>
                <a:cs typeface="Times New Roman" charset="0"/>
              </a:rPr>
              <a:t>Les métiers se transforment, évoluent, certains disparaissent et sont remplacés par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autres. Certains régimes professionnels peuvent alors se trouver en difficulté, le nombre de retraités percevant une pension finissant par dépasser le nombre 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actifs cotisant. </a:t>
            </a:r>
            <a:r>
              <a:rPr lang="fr-FR" altLang="ja-JP" sz="1200" b="1" dirty="0">
                <a:latin typeface="Times New Roman" charset="0"/>
                <a:ea typeface="ＭＳ Ｐゴシック" charset="0"/>
                <a:cs typeface="Times New Roman" charset="0"/>
              </a:rPr>
              <a:t>En répartition, la compensation démographique</a:t>
            </a:r>
            <a:r>
              <a:rPr lang="fr-FR" altLang="ja-JP" sz="1200" dirty="0">
                <a:latin typeface="Times New Roman" charset="0"/>
                <a:ea typeface="ＭＳ Ｐゴシック" charset="0"/>
                <a:cs typeface="Times New Roman" charset="0"/>
              </a:rPr>
              <a:t> entre les différents régimes existant garantit que, quoi </a:t>
            </a:r>
            <a:r>
              <a:rPr lang="fr-FR" altLang="ja-JP" sz="1200" dirty="0" err="1">
                <a:latin typeface="Times New Roman" charset="0"/>
                <a:ea typeface="ＭＳ Ｐゴシック" charset="0"/>
                <a:cs typeface="Times New Roman" charset="0"/>
              </a:rPr>
              <a:t>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il arrive les droits à retraite seront honorés et les pensions payées </a:t>
            </a:r>
            <a:r>
              <a:rPr lang="fr-FR" altLang="ja-JP" sz="1200" dirty="0" err="1">
                <a:latin typeface="Times New Roman" charset="0"/>
                <a:ea typeface="ＭＳ Ｐゴシック" charset="0"/>
                <a:cs typeface="Times New Roman" charset="0"/>
              </a:rPr>
              <a:t>jusqu</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à leur terme. </a:t>
            </a:r>
            <a:r>
              <a:rPr lang="fr-FR" altLang="ja-JP" sz="1200" b="1" dirty="0">
                <a:latin typeface="Times New Roman" charset="0"/>
                <a:ea typeface="ＭＳ Ｐゴシック" charset="0"/>
                <a:cs typeface="Times New Roman" charset="0"/>
              </a:rPr>
              <a:t>Il n</a:t>
            </a:r>
            <a:r>
              <a:rPr lang="ja-JP" altLang="fr-FR" sz="1200" b="1">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existe évidemment rien de semblable en capitalisation.</a:t>
            </a:r>
          </a:p>
          <a:p>
            <a:pPr eaLnBrk="1" hangingPunct="1">
              <a:defRPr/>
            </a:pPr>
            <a:r>
              <a:rPr lang="fr-FR" sz="1200" dirty="0">
                <a:latin typeface="Times New Roman" charset="0"/>
                <a:ea typeface="ＭＳ Ｐゴシック" charset="0"/>
                <a:cs typeface="Times New Roman" charset="0"/>
              </a:rPr>
              <a:t>Ainsi </a:t>
            </a:r>
            <a:r>
              <a:rPr lang="fr-FR" sz="1200" dirty="0" err="1">
                <a:latin typeface="Times New Roman" charset="0"/>
                <a:ea typeface="ＭＳ Ｐゴシック" charset="0"/>
                <a:cs typeface="Times New Roman" charset="0"/>
              </a:rPr>
              <a:t>aujourd</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hui il n</a:t>
            </a:r>
            <a:r>
              <a:rPr lang="ja-JP" altLang="fr-FR" sz="120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y a pratiquement plus de mineurs en activité, donc cotisant. Il reste par contre de nombreux mineurs retraités, lesquels perçoivent normalement leurs pensions.  </a:t>
            </a:r>
          </a:p>
          <a:p>
            <a:pPr eaLnBrk="1" hangingPunct="1">
              <a:defRPr/>
            </a:pPr>
            <a:endParaRPr lang="fr-FR" altLang="ja-JP" sz="1200" dirty="0">
              <a:latin typeface="Times New Roman" charset="0"/>
              <a:ea typeface="ＭＳ Ｐゴシック" charset="0"/>
              <a:cs typeface="Times New Roman" charset="0"/>
            </a:endParaRPr>
          </a:p>
          <a:p>
            <a:pPr eaLnBrk="1" hangingPunct="1">
              <a:defRPr/>
            </a:pPr>
            <a:r>
              <a:rPr lang="fr-FR" sz="1400" b="1" dirty="0">
                <a:latin typeface="Times New Roman" charset="0"/>
                <a:ea typeface="ＭＳ Ｐゴシック" charset="0"/>
                <a:cs typeface="Times New Roman" charset="0"/>
              </a:rPr>
              <a:t>1945 :</a:t>
            </a:r>
            <a:r>
              <a:rPr lang="fr-FR" dirty="0">
                <a:latin typeface="Times New Roman" charset="0"/>
                <a:ea typeface="ＭＳ Ｐゴシック" charset="0"/>
                <a:cs typeface="Times New Roman" charset="0"/>
              </a:rPr>
              <a:t> création de la Sécurité sociale.</a:t>
            </a:r>
          </a:p>
          <a:p>
            <a:pPr eaLnBrk="1" hangingPunct="1">
              <a:defRPr/>
            </a:pPr>
            <a:r>
              <a:rPr lang="fr-FR" dirty="0">
                <a:latin typeface="Times New Roman" charset="0"/>
                <a:ea typeface="ＭＳ Ｐゴシック" charset="0"/>
                <a:cs typeface="Times New Roman" charset="0"/>
              </a:rPr>
              <a:t>Au lendemain de la seconde guerre mondiale, les systèmes de retraite existant pour les salariés du secteur privé étaient des systèmes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ou de branche, non obligatoires, fonctionnant en capitalisation et qui, tous ou presque, avaient fait faillite. Seuls, les salariés du secteur public, fonctionnaires ou employés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entreprises publiques, disposaient de retraites garanties. </a:t>
            </a:r>
            <a:r>
              <a:rPr lang="fr-FR" altLang="ja-JP" dirty="0" err="1">
                <a:latin typeface="Times New Roman" charset="0"/>
                <a:ea typeface="ＭＳ Ｐゴシック" charset="0"/>
                <a:cs typeface="Times New Roman" charset="0"/>
              </a:rPr>
              <a:t>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ils relevaient ou non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une caisse de retraite spécifique, ces salariés percevaient au moment de leur mise à la retraite une pension qui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apparentait à un salaire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inactivité.</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Les créateurs de la sécurité sociale ont alors mis en place un système de retraite par répartition, obligatoire pour tous les salariés du secteur privé, calqué sur celui des salariés du secteur public quant à son principe. L </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objectif assigné à ce système était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aligner à terme la situation des salariés du secteur privé en matière de retraite sur celle des salariés du secteur public. </a:t>
            </a:r>
          </a:p>
          <a:p>
            <a:pPr eaLnBrk="1" hangingPunct="1">
              <a:defRPr/>
            </a:pPr>
            <a:r>
              <a:rPr lang="fr-FR" b="1" dirty="0">
                <a:latin typeface="Times New Roman" charset="0"/>
                <a:ea typeface="ＭＳ Ｐゴシック" charset="0"/>
                <a:cs typeface="Times New Roman" charset="0"/>
              </a:rPr>
              <a:t>1947 :</a:t>
            </a:r>
            <a:r>
              <a:rPr lang="fr-FR" dirty="0">
                <a:latin typeface="Times New Roman" charset="0"/>
                <a:ea typeface="ＭＳ Ｐゴシック" charset="0"/>
                <a:cs typeface="Times New Roman" charset="0"/>
              </a:rPr>
              <a:t> création du régime de retraite des cadres,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a:t>
            </a:r>
          </a:p>
          <a:p>
            <a:pPr eaLnBrk="1" hangingPunct="1">
              <a:defRPr/>
            </a:pPr>
            <a:r>
              <a:rPr lang="fr-FR" dirty="0">
                <a:latin typeface="Times New Roman" charset="0"/>
                <a:ea typeface="ＭＳ Ｐゴシック" charset="0"/>
                <a:cs typeface="Times New Roman" charset="0"/>
              </a:rPr>
              <a:t>La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en 1947 marque un véritable tournant dans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histoire des retraites en France.</a:t>
            </a:r>
          </a:p>
          <a:p>
            <a:pPr eaLnBrk="1" hangingPunct="1">
              <a:defRPr/>
            </a:pPr>
            <a:endParaRPr lang="fr-FR" sz="700"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abord elle consacre le choix du  « TOUT  REPARTITION » pour la retraite en France au moins dans un premier temps concernant la retraite des salariés.</a:t>
            </a:r>
          </a:p>
          <a:p>
            <a:pPr eaLnBrk="1" hangingPunct="1">
              <a:defRPr/>
            </a:pPr>
            <a:r>
              <a:rPr lang="fr-FR" dirty="0">
                <a:latin typeface="Times New Roman" charset="0"/>
                <a:ea typeface="ＭＳ Ｐゴシック" charset="0"/>
                <a:cs typeface="Times New Roman" charset="0"/>
              </a:rPr>
              <a:t>A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époque en effet une partie importante des cadres revendiquait la mise en place à leur intention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régime de retraite par capitalisation pour compléter la retraite de sécurité sociale jugée par trop insuffisante compte tenu de son plafonnement.</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On doit à la CGT et au Ministre du Travail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époque Ambroise CROIZAT, le choix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régime par répartition couvrant complètement les cadres en matière de retraite pour la partie de leur salaire comprise entre un et quatre plafonds de Sécurité sociale (tranche B) puisque ce régime,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donc, régime par répartition a été conçu dès sa mise en place en 1947 pour assurer à 65 ans au salaire moyen tranche B des participants du régime, un taux de remplacement pour 32,5 années soit donc 130 trimestres au régime,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au moins 40 % (comme la Sécurité sociale en tranche A – partie du  salaire inférieure ou égale au plafond) et au plus, à terme, de 80 %.</a:t>
            </a:r>
          </a:p>
          <a:p>
            <a:pPr eaLnBrk="1" hangingPunct="1">
              <a:defRPr/>
            </a:pPr>
            <a:endParaRPr lang="fr-FR" sz="700" dirty="0">
              <a:latin typeface="Times New Roman" charset="0"/>
              <a:ea typeface="ＭＳ Ｐゴシック" charset="0"/>
              <a:cs typeface="Times New Roman" charset="0"/>
            </a:endParaRPr>
          </a:p>
          <a:p>
            <a:pPr eaLnBrk="1" hangingPunct="1">
              <a:defRPr/>
            </a:pPr>
            <a:r>
              <a:rPr lang="fr-FR" b="1" dirty="0">
                <a:latin typeface="Times New Roman" charset="0"/>
                <a:ea typeface="ＭＳ Ｐゴシック" charset="0"/>
                <a:cs typeface="Times New Roman" charset="0"/>
              </a:rPr>
              <a:t>Ce régime ne laissait donc aucune place au développement de régimes de retraite par  capitalisation pour l</a:t>
            </a:r>
            <a:r>
              <a:rPr lang="ja-JP" altLang="fr-FR" b="1">
                <a:latin typeface="Times New Roman" charset="0"/>
                <a:ea typeface="ＭＳ Ｐゴシック" charset="0"/>
                <a:cs typeface="Times New Roman" charset="0"/>
              </a:rPr>
              <a:t>’</a:t>
            </a:r>
            <a:r>
              <a:rPr lang="fr-FR" altLang="ja-JP" b="1" dirty="0">
                <a:latin typeface="Times New Roman" charset="0"/>
                <a:ea typeface="ＭＳ Ｐゴシック" charset="0"/>
                <a:cs typeface="Times New Roman" charset="0"/>
              </a:rPr>
              <a:t>immense majorité des cadres du secteur privé. Seuls ceux d</a:t>
            </a:r>
            <a:r>
              <a:rPr lang="ja-JP" altLang="fr-FR" b="1">
                <a:latin typeface="Times New Roman" charset="0"/>
                <a:ea typeface="ＭＳ Ｐゴシック" charset="0"/>
                <a:cs typeface="Times New Roman" charset="0"/>
              </a:rPr>
              <a:t>’</a:t>
            </a:r>
            <a:r>
              <a:rPr lang="fr-FR" altLang="ja-JP" b="1" dirty="0">
                <a:latin typeface="Times New Roman" charset="0"/>
                <a:ea typeface="ＭＳ Ｐゴシック" charset="0"/>
                <a:cs typeface="Times New Roman" charset="0"/>
              </a:rPr>
              <a:t>entre eux dont le salaire dépassait largement quatre plafonds de sécurité sociale pouvaient être intéressés par de tels régimes</a:t>
            </a:r>
            <a:r>
              <a:rPr lang="fr-FR" altLang="ja-JP" dirty="0">
                <a:latin typeface="Times New Roman" charset="0"/>
                <a:ea typeface="ＭＳ Ｐゴシック" charset="0"/>
                <a:cs typeface="Times New Roman" charset="0"/>
              </a:rPr>
              <a:t>.</a:t>
            </a:r>
          </a:p>
          <a:p>
            <a:pPr eaLnBrk="1" hangingPunct="1">
              <a:defRPr/>
            </a:pPr>
            <a:r>
              <a:rPr lang="fr-FR" dirty="0">
                <a:latin typeface="Times New Roman" charset="0"/>
                <a:ea typeface="ＭＳ Ｐゴシック" charset="0"/>
                <a:cs typeface="Times New Roman" charset="0"/>
              </a:rPr>
              <a:t>Ce régime par répartition ainsi mis en place pour les cadres en 1947, régime interprofessionnel et conventionnel, c</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est-à-dire régi par une Convention collective nationale  (celle du 4 mars 1947 portant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et géré paritairement par le patronat et les organisations signataires de cette Convention collective, a servi de modèle à la plupart des régimes qui se sont créés et développés tout au long des deux décennies qui ont suivi, pour permettre aux salariés cadres comme non-cadres du secteur privé de se constituer des droits à retraite complémentaires de ceux de la Sécurité sociale sur la tranche A de leur salaire, c</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est-à-dire sur la partie de celui-ci inférieure au plafond de la Sécurité sociale.</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Le développement extrêmement rapide de ces régimes (il y en a eu </a:t>
            </a:r>
            <a:r>
              <a:rPr lang="fr-FR" dirty="0" err="1">
                <a:latin typeface="Times New Roman" charset="0"/>
                <a:ea typeface="ＭＳ Ｐゴシック" charset="0"/>
                <a:cs typeface="Times New Roman" charset="0"/>
              </a:rPr>
              <a:t>jusqu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à 51 au total) qui étaient des régimes conventionnels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ou de branche fonctionnant en répartition, explique pourquoi, à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inverse de ce qui existe pour les salariés du secteur public qui ne dépendent pour leur retraite que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seul régime, les salariés du secteur privé dépendent </a:t>
            </a:r>
            <a:r>
              <a:rPr lang="fr-FR" altLang="ja-JP" dirty="0" err="1">
                <a:latin typeface="Times New Roman" charset="0"/>
                <a:ea typeface="ＭＳ Ｐゴシック" charset="0"/>
                <a:cs typeface="Times New Roman" charset="0"/>
              </a:rPr>
              <a:t>aujourd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hui eux, pour leur retraite de deux (ou trois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ils sont cadres ou assimilés au sens de la CCN du 14 mars 1947 portant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régimes de retraite : un régime dit de base et un (ou deux ) régimes complémentaires conventionnels.</a:t>
            </a:r>
          </a:p>
          <a:p>
            <a:pPr eaLnBrk="1" hangingPunct="1">
              <a:defRPr/>
            </a:pPr>
            <a:r>
              <a:rPr lang="fr-FR" b="1" dirty="0">
                <a:latin typeface="Times New Roman" charset="0"/>
                <a:ea typeface="ＭＳ Ｐゴシック" charset="0"/>
                <a:cs typeface="Times New Roman" charset="0"/>
              </a:rPr>
              <a:t>Dans les années qui ont suivi la Libération, ce sont finalement toutes les professions, salariés comme non salariés, qui ont opté pour la répartition, même celles qui avaient en 1945 fait le choix de la capitalisation.</a:t>
            </a:r>
          </a:p>
          <a:p>
            <a:pPr indent="180975" eaLnBrk="1" hangingPunct="1">
              <a:buFontTx/>
              <a:buChar char="•"/>
              <a:defRPr/>
            </a:pPr>
            <a:r>
              <a:rPr lang="fr-FR" sz="1400" b="1" dirty="0">
                <a:latin typeface="Times New Roman" charset="0"/>
                <a:ea typeface="ＭＳ Ｐゴシック" charset="0"/>
                <a:cs typeface="Times New Roman" charset="0"/>
              </a:rPr>
              <a:t>1961 :</a:t>
            </a:r>
            <a:r>
              <a:rPr lang="fr-FR" dirty="0">
                <a:latin typeface="Times New Roman" charset="0"/>
                <a:ea typeface="ＭＳ Ｐゴシック" charset="0"/>
                <a:cs typeface="Times New Roman" charset="0"/>
              </a:rPr>
              <a:t> création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ARRCO.</a:t>
            </a:r>
          </a:p>
          <a:p>
            <a:pPr indent="180975" eaLnBrk="1" hangingPunct="1">
              <a:defRPr/>
            </a:pPr>
            <a:r>
              <a:rPr lang="fr-FR" dirty="0">
                <a:latin typeface="Times New Roman" charset="0"/>
                <a:ea typeface="ＭＳ Ｐゴシック" charset="0"/>
                <a:cs typeface="Times New Roman" charset="0"/>
              </a:rPr>
              <a:t>Le régime de retraite des cadres,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AGIRC, était dès sa création en 1947, un régime obligatoire pour tous les cadres du secteur privé sans exception puisque régi par une CCN interprofessionnelle étendue.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affiliation des salariés à ce régime était obligatoire au même titre que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affiliation à la Sécurité sociale, indépendamment donc  de la branche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activité ou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où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exerçait leur activité.</a:t>
            </a:r>
          </a:p>
          <a:p>
            <a:pPr indent="180975" eaLnBrk="1" hangingPunct="1">
              <a:defRPr/>
            </a:pPr>
            <a:endParaRPr lang="fr-FR" dirty="0">
              <a:latin typeface="Times New Roman" charset="0"/>
              <a:ea typeface="ＭＳ Ｐゴシック" charset="0"/>
              <a:cs typeface="Times New Roman" charset="0"/>
            </a:endParaRPr>
          </a:p>
          <a:p>
            <a:pPr indent="180975" eaLnBrk="1" hangingPunct="1">
              <a:defRPr/>
            </a:pPr>
            <a:r>
              <a:rPr lang="fr-FR" dirty="0">
                <a:latin typeface="Times New Roman" charset="0"/>
                <a:ea typeface="ＭＳ Ｐゴシック" charset="0"/>
                <a:cs typeface="Times New Roman" charset="0"/>
              </a:rPr>
              <a:t>Il n</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 allait pas de même pour les régimes complémentaires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 ou de branche puisque seuls les salariés relevant des conventions collectives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entreprises ou de branches correspondantes pouvaient y être affiliés.</a:t>
            </a:r>
          </a:p>
          <a:p>
            <a:pPr indent="180975" eaLnBrk="1" hangingPunct="1">
              <a:defRPr/>
            </a:pPr>
            <a:endParaRPr lang="fr-FR" dirty="0">
              <a:latin typeface="Times New Roman" charset="0"/>
              <a:ea typeface="ＭＳ Ｐゴシック" charset="0"/>
              <a:cs typeface="Times New Roman" charset="0"/>
            </a:endParaRPr>
          </a:p>
          <a:p>
            <a:pPr indent="180975" eaLnBrk="1" hangingPunct="1">
              <a:defRPr/>
            </a:pPr>
            <a:r>
              <a:rPr lang="fr-FR" dirty="0">
                <a:latin typeface="Times New Roman" charset="0"/>
                <a:ea typeface="ＭＳ Ｐゴシック" charset="0"/>
                <a:cs typeface="Times New Roman" charset="0"/>
              </a:rPr>
              <a:t>Le besoin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établir un minimum de cohérence et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équité en matière de retraite entre les salariés dépendant de ces différents régimes qui avaient chacun leurs règles de fonctionnement et surtout de sécuriser les retraites </a:t>
            </a:r>
            <a:r>
              <a:rPr lang="fr-FR" altLang="ja-JP" dirty="0" err="1">
                <a:latin typeface="Times New Roman" charset="0"/>
                <a:ea typeface="ＭＳ Ｐゴシック" charset="0"/>
                <a:cs typeface="Times New Roman" charset="0"/>
              </a:rPr>
              <a:t>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ils servaient, a conduit les organisations patronales et syndicales en 1961 à les fédérer au sein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ARRCO (Association des Régimes de Retraites Complémentaires).</a:t>
            </a:r>
          </a:p>
          <a:p>
            <a:pPr eaLnBrk="1" hangingPunct="1">
              <a:defRPr/>
            </a:pPr>
            <a:endParaRPr lang="fr-FR" b="1"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En 1972, </a:t>
            </a:r>
            <a:r>
              <a:rPr lang="fr-FR" b="1" dirty="0">
                <a:latin typeface="Times New Roman" charset="0"/>
                <a:ea typeface="ＭＳ Ｐゴシック" charset="0"/>
                <a:cs typeface="Times New Roman" charset="0"/>
              </a:rPr>
              <a:t>quelques années à peine après les grands mouvements revendicatifs de 1968</a:t>
            </a:r>
            <a:r>
              <a:rPr lang="fr-FR" dirty="0">
                <a:latin typeface="Times New Roman" charset="0"/>
                <a:ea typeface="ＭＳ Ｐゴシック" charset="0"/>
                <a:cs typeface="Times New Roman" charset="0"/>
              </a:rPr>
              <a:t> (ce n</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absolument pas un hasard) le Parlement vote plusieurs lois permettant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améliorer la situation des salariés du secteur privé en matière de retraite.</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Il s</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agit des lois BOULIN et de la loi généralisant la retraite complémentaire.</a:t>
            </a:r>
          </a:p>
          <a:p>
            <a:pPr eaLnBrk="1" hangingPunct="1">
              <a:defRPr/>
            </a:pPr>
            <a:endParaRPr lang="fr-FR" b="1" dirty="0">
              <a:latin typeface="Times New Roman" charset="0"/>
              <a:ea typeface="ＭＳ Ｐゴシック" charset="0"/>
              <a:cs typeface="Times New Roman" charset="0"/>
            </a:endParaRPr>
          </a:p>
          <a:p>
            <a:pPr eaLnBrk="1" hangingPunct="1">
              <a:defRPr/>
            </a:pPr>
            <a:endParaRPr lang="fr-FR" altLang="ja-JP" dirty="0">
              <a:latin typeface="Times New Roman" charset="0"/>
              <a:ea typeface="ＭＳ Ｐゴシック" charset="0"/>
              <a:cs typeface="Times New Roman" charset="0"/>
            </a:endParaRPr>
          </a:p>
          <a:p>
            <a:pPr eaLnBrk="1" hangingPunct="1">
              <a:defRPr/>
            </a:pPr>
            <a:endParaRPr lang="fr-FR" altLang="ja-JP" sz="1200" dirty="0">
              <a:latin typeface="Times New Roman" charset="0"/>
              <a:ea typeface="ＭＳ Ｐゴシック" charset="0"/>
              <a:cs typeface="Times New Roman"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4</a:t>
            </a:fld>
            <a:endParaRPr lang="fr-FR"/>
          </a:p>
        </p:txBody>
      </p:sp>
    </p:spTree>
    <p:extLst>
      <p:ext uri="{BB962C8B-B14F-4D97-AF65-F5344CB8AC3E}">
        <p14:creationId xmlns:p14="http://schemas.microsoft.com/office/powerpoint/2010/main" val="363278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r>
              <a:rPr lang="fr-FR" dirty="0">
                <a:latin typeface="Times New Roman" charset="0"/>
                <a:ea typeface="ＭＳ Ｐゴシック" charset="0"/>
                <a:cs typeface="Times New Roman" charset="0"/>
              </a:rPr>
              <a:t>A compter de 1993 et de la loi BALLADUR, on peut dire que tout a été mis en </a:t>
            </a:r>
            <a:r>
              <a:rPr lang="fr-FR" dirty="0" err="1">
                <a:latin typeface="Times New Roman" charset="0"/>
                <a:ea typeface="ＭＳ Ｐゴシック" charset="0"/>
                <a:cs typeface="Times New Roman" charset="0"/>
              </a:rPr>
              <a:t>oeuvre</a:t>
            </a:r>
            <a:r>
              <a:rPr lang="fr-FR" dirty="0">
                <a:latin typeface="Times New Roman" charset="0"/>
                <a:ea typeface="ＭＳ Ｐゴシック" charset="0"/>
                <a:cs typeface="Times New Roman" charset="0"/>
              </a:rPr>
              <a:t> pour que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on revienne progressivement sur les acquis des quatre décennies précédentes en matière de retraite. </a:t>
            </a:r>
            <a:r>
              <a:rPr lang="fr-FR" dirty="0"/>
              <a:t>Loi n°93-936 du 22 juillet 1993, dite loi Balladur, opère  </a:t>
            </a:r>
            <a:r>
              <a:rPr lang="fr-FR" dirty="0">
                <a:latin typeface="Times New Roman" charset="0"/>
                <a:ea typeface="ＭＳ Ｐゴシック" charset="0"/>
                <a:cs typeface="Times New Roman" charset="0"/>
              </a:rPr>
              <a:t>cette remise en cause en procédant à des changements dans le mode de calcul des droits à retraite dont les effets sur le montant de ceux-ci étaient difficilement mesurables pour la très grande majorité des salariés. Sans remettre en cause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âge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ouverture du droit à retraite à taux plein fixé à soixante ans depuis le 1er janvier 1983, la loi Balladur programme sur dix ans un allongement progressif de la durée de cotisation, tous régimes de base confondus, exigible pour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obtention du taux plein. Celle-ci est augmentée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un trimestre par an à compter du 1er janvier 1994 et </a:t>
            </a:r>
            <a:r>
              <a:rPr lang="fr-FR" altLang="ja-JP" dirty="0" err="1">
                <a:latin typeface="Times New Roman" charset="0"/>
                <a:ea typeface="ＭＳ Ｐゴシック" charset="0"/>
                <a:cs typeface="Times New Roman" charset="0"/>
              </a:rPr>
              <a:t>jusqu</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au 1er janvier 2003 inclus. Elle passe donc de 150 trimestres (37,5 années) au 1</a:t>
            </a:r>
            <a:r>
              <a:rPr lang="fr-FR" altLang="ja-JP" baseline="30000" dirty="0">
                <a:latin typeface="Times New Roman" charset="0"/>
                <a:ea typeface="ＭＳ Ｐゴシック" charset="0"/>
                <a:cs typeface="Times New Roman" charset="0"/>
              </a:rPr>
              <a:t>er</a:t>
            </a:r>
            <a:r>
              <a:rPr lang="fr-FR" altLang="ja-JP" dirty="0">
                <a:latin typeface="Times New Roman" charset="0"/>
                <a:ea typeface="ＭＳ Ｐゴシック" charset="0"/>
                <a:cs typeface="Times New Roman" charset="0"/>
              </a:rPr>
              <a:t> janvier 1993 à 160 trimestres (40 années) au 1</a:t>
            </a:r>
            <a:r>
              <a:rPr lang="fr-FR" altLang="ja-JP" baseline="30000" dirty="0">
                <a:latin typeface="Times New Roman" charset="0"/>
                <a:ea typeface="ＭＳ Ｐゴシック" charset="0"/>
                <a:cs typeface="Times New Roman" charset="0"/>
              </a:rPr>
              <a:t>er</a:t>
            </a:r>
            <a:r>
              <a:rPr lang="fr-FR" altLang="ja-JP" dirty="0">
                <a:latin typeface="Times New Roman" charset="0"/>
                <a:ea typeface="ＭＳ Ｐゴシック" charset="0"/>
                <a:cs typeface="Times New Roman" charset="0"/>
              </a:rPr>
              <a:t> janvier 2003. Cette mesure oblige évidemment tous les salariés entrés dans la vie active à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âge de 23 ans ou plus à différer au-delà de 60 ans leur départ en retraite sauf à consentir des abattements, à titre définitif, sur le montant de leur pension de retraite pouvant atteindre 50 % de celui-ci. Sont évidemment concernés au premier chef, les salariés ayant effectué des études supérieures longues.</a:t>
            </a:r>
          </a:p>
          <a:p>
            <a:pPr eaLnBrk="1" hangingPunct="1">
              <a:defRPr/>
            </a:pPr>
            <a:endParaRPr lang="fr-FR"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Cependant, la durée de référence prise en compte pour le calcul de la pension, et qui figure au dénominateur du rapport de proratisation, reste fixée à 150 trimestres.</a:t>
            </a:r>
          </a:p>
          <a:p>
            <a:pPr eaLnBrk="1" hangingPunct="1">
              <a:defRPr/>
            </a:pPr>
            <a:r>
              <a:rPr lang="fr-FR" dirty="0">
                <a:latin typeface="Times New Roman" charset="0"/>
                <a:ea typeface="ＭＳ Ｐゴシック" charset="0"/>
                <a:cs typeface="Times New Roman" charset="0"/>
              </a:rPr>
              <a:t>De cette manière, la mesure d</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allongement de la durée de cotisation n</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 aucune répercussion sur le montant des retraites liquidées à 65 ans avec 150 trimestres ou moins de 150 trimestres de cotisation, le coefficient de proratisation qui figure dans la formule de calcul de la pension demeurant inchangé.</a:t>
            </a:r>
            <a:endParaRPr lang="fr-FR" dirty="0">
              <a:latin typeface="Times New Roman" charset="0"/>
              <a:ea typeface="ＭＳ Ｐゴシック" charset="0"/>
              <a:cs typeface="Times New Roman" charset="0"/>
            </a:endParaRPr>
          </a:p>
          <a:p>
            <a:pPr eaLnBrk="1" hangingPunct="1">
              <a:defRPr/>
            </a:pPr>
            <a:endParaRPr lang="fr-FR" altLang="ja-JP" dirty="0">
              <a:latin typeface="Times New Roman" charset="0"/>
              <a:ea typeface="ＭＳ Ｐゴシック" charset="0"/>
              <a:cs typeface="Times New Roman" charset="0"/>
            </a:endParaRPr>
          </a:p>
          <a:p>
            <a:pPr eaLnBrk="1" hangingPunct="1">
              <a:defRPr/>
            </a:pPr>
            <a:r>
              <a:rPr lang="fr-FR" dirty="0">
                <a:latin typeface="Times New Roman" charset="0"/>
                <a:ea typeface="ＭＳ Ｐゴシック" charset="0"/>
                <a:cs typeface="Times New Roman" charset="0"/>
              </a:rPr>
              <a:t>Les réformes et accords signés entre organisations syndicales patronales et salariales intervenus entre 1945 et 1990 visaient</a:t>
            </a:r>
            <a:r>
              <a:rPr lang="fr-FR" altLang="ja-JP" dirty="0">
                <a:latin typeface="Times New Roman" charset="0"/>
                <a:ea typeface="ＭＳ Ｐゴシック" charset="0"/>
                <a:cs typeface="Times New Roman" charset="0"/>
              </a:rPr>
              <a:t> à aligner en matière de retraite la situation des salariés du secteur privé sur celle du secteur public, alignement pratiquement réalisé au début des années 1990 ; à partir de 1993, les réformes et les accords signés entre organisations patronales et certaines organisations syndicales, ont tous visé à revenir progressivement à la situation qui prévalait en matière de retraite pour les salariés du secteur privé dans les années 50.</a:t>
            </a:r>
          </a:p>
          <a:p>
            <a:pPr eaLnBrk="1" hangingPunct="1">
              <a:defRPr/>
            </a:pPr>
            <a:r>
              <a:rPr lang="fr-FR" dirty="0">
                <a:latin typeface="Times New Roman" charset="0"/>
                <a:ea typeface="ＭＳ Ｐゴシック" charset="0"/>
                <a:cs typeface="Times New Roman" charset="0"/>
              </a:rPr>
              <a:t>On peut dire que le chemin parcouru de 1950 à 1990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à nouveau mais désormais </a:t>
            </a:r>
            <a:r>
              <a:rPr lang="fr-FR" altLang="ja-JP" b="1" dirty="0">
                <a:latin typeface="Times New Roman" charset="0"/>
                <a:ea typeface="ＭＳ Ｐゴシック" charset="0"/>
                <a:cs typeface="Times New Roman" charset="0"/>
              </a:rPr>
              <a:t>en sens inverse. </a:t>
            </a:r>
            <a:r>
              <a:rPr lang="fr-FR" altLang="ja-JP" dirty="0">
                <a:latin typeface="Times New Roman" charset="0"/>
                <a:ea typeface="ＭＳ Ｐゴシック" charset="0"/>
                <a:cs typeface="Times New Roman" charset="0"/>
              </a:rPr>
              <a:t>C</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est ce qui s </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appelle « faire tourner la roue de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histoire à l</a:t>
            </a:r>
            <a:r>
              <a:rPr lang="ja-JP" altLang="fr-FR">
                <a:latin typeface="Times New Roman" charset="0"/>
                <a:ea typeface="ＭＳ Ｐゴシック" charset="0"/>
                <a:cs typeface="Times New Roman" charset="0"/>
              </a:rPr>
              <a:t>’</a:t>
            </a:r>
            <a:r>
              <a:rPr lang="fr-FR" altLang="ja-JP" dirty="0">
                <a:latin typeface="Times New Roman" charset="0"/>
                <a:ea typeface="ＭＳ Ｐゴシック" charset="0"/>
                <a:cs typeface="Times New Roman" charset="0"/>
              </a:rPr>
              <a:t>envers ».</a:t>
            </a:r>
            <a:endParaRPr lang="fr-FR" dirty="0">
              <a:latin typeface="Times New Roman" charset="0"/>
              <a:ea typeface="ＭＳ Ｐゴシック" charset="0"/>
              <a:cs typeface="Times New Roman" charset="0"/>
            </a:endParaRPr>
          </a:p>
          <a:p>
            <a:endParaRPr lang="fr-FR" altLang="fr-FR" dirty="0"/>
          </a:p>
          <a:p>
            <a:r>
              <a:rPr lang="fr-FR" altLang="fr-FR" dirty="0"/>
              <a:t>1945 – 1993: on aligne la situation des salariés du privé sur ceux du public. Quasi achevé</a:t>
            </a:r>
          </a:p>
          <a:p>
            <a:r>
              <a:rPr lang="fr-FR" altLang="fr-FR" dirty="0"/>
              <a:t>1993: Inversion, retour progressif à la situation des années 50. </a:t>
            </a:r>
          </a:p>
          <a:p>
            <a:r>
              <a:rPr lang="fr-FR" altLang="fr-FR" dirty="0"/>
              <a:t>Financiarisation de l’économie, nouvel ordre mondial </a:t>
            </a:r>
            <a:r>
              <a:rPr lang="fr-FR" altLang="fr-FR" dirty="0" err="1"/>
              <a:t>Tatcher</a:t>
            </a:r>
            <a:r>
              <a:rPr lang="fr-FR" altLang="fr-FR" dirty="0"/>
              <a:t>/Reagan, effondrement de l’URSS. Mais toujours un impact des luttes! </a:t>
            </a:r>
          </a:p>
          <a:p>
            <a:r>
              <a:rPr lang="fr-FR" altLang="fr-FR" dirty="0"/>
              <a:t>1993: Privé: indexation sur les prix, 10 à 25 meilleures années allongement durée de cotisation à 40 annuités. Chute pension/salaire moyen d’activité</a:t>
            </a:r>
          </a:p>
          <a:p>
            <a:r>
              <a:rPr lang="fr-FR" altLang="fr-FR" dirty="0"/>
              <a:t>1995: Jupé: alignement régimes spéciaux/privé. Victoire syndicale: 10 ans de </a:t>
            </a:r>
            <a:r>
              <a:rPr lang="fr-FR" altLang="fr-FR" dirty="0" err="1"/>
              <a:t>répi</a:t>
            </a:r>
            <a:r>
              <a:rPr lang="fr-FR" altLang="fr-FR" dirty="0"/>
              <a:t>!</a:t>
            </a:r>
          </a:p>
          <a:p>
            <a:r>
              <a:rPr lang="fr-FR" altLang="fr-FR" dirty="0"/>
              <a:t>2003: alignement FP/privé (alignement progressif des régimes spéciaux). Augmentation durée de cotisation 165 trimestre (41,5 ans) pour tous</a:t>
            </a:r>
          </a:p>
          <a:p>
            <a:r>
              <a:rPr lang="fr-FR" altLang="fr-FR" dirty="0"/>
              <a:t>2010: 62/67 ans</a:t>
            </a:r>
          </a:p>
          <a:p>
            <a:r>
              <a:rPr lang="fr-FR" altLang="fr-FR" dirty="0"/>
              <a:t>2014: 43 annuités, décalage revalorisation pensions 1</a:t>
            </a:r>
            <a:r>
              <a:rPr lang="fr-FR" altLang="fr-FR" baseline="30000" dirty="0"/>
              <a:t>er</a:t>
            </a:r>
            <a:r>
              <a:rPr lang="fr-FR" altLang="fr-FR" dirty="0"/>
              <a:t> avril (depuis 2010) au 1</a:t>
            </a:r>
            <a:r>
              <a:rPr lang="fr-FR" altLang="fr-FR" baseline="30000" dirty="0"/>
              <a:t>er</a:t>
            </a:r>
            <a:r>
              <a:rPr lang="fr-FR" altLang="fr-FR" dirty="0"/>
              <a:t> octobre. Hausses de cotisations de 0,4 points, intégralement compensé pour la part patronale par la suppression de la branche famille. Compte individuel de pénibilité. Validation d’un trimestre 150h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6</a:t>
            </a:fld>
            <a:endParaRPr lang="fr-FR"/>
          </a:p>
        </p:txBody>
      </p:sp>
    </p:spTree>
    <p:extLst>
      <p:ext uri="{BB962C8B-B14F-4D97-AF65-F5344CB8AC3E}">
        <p14:creationId xmlns:p14="http://schemas.microsoft.com/office/powerpoint/2010/main" val="330044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eaLnBrk="1" hangingPunct="1">
              <a:spcBef>
                <a:spcPct val="0"/>
              </a:spcBef>
            </a:pPr>
            <a:r>
              <a:rPr lang="fr-FR" altLang="fr-FR" dirty="0">
                <a:latin typeface="Calibri" panose="020F0502020204030204" pitchFamily="34" charset="0"/>
              </a:rPr>
              <a:t>La pension totale est exprimée en pourcentage net du salaire net de fin de carrière (c’est-à-dire </a:t>
            </a:r>
            <a:r>
              <a:rPr lang="fr-FR" altLang="fr-FR" b="1" dirty="0">
                <a:latin typeface="Calibri" panose="020F0502020204030204" pitchFamily="34" charset="0"/>
              </a:rPr>
              <a:t>en taux de remplacement net</a:t>
            </a:r>
            <a:r>
              <a:rPr lang="fr-FR" altLang="fr-FR" dirty="0">
                <a:latin typeface="Calibri" panose="020F0502020204030204" pitchFamily="34" charset="0"/>
              </a:rPr>
              <a:t>). Les poids ARRCO, AGIRC, CNAV sont rapportés à la pension totale.</a:t>
            </a:r>
          </a:p>
          <a:p>
            <a:pPr algn="just" eaLnBrk="1" hangingPunct="1">
              <a:spcBef>
                <a:spcPct val="0"/>
              </a:spcBef>
            </a:pPr>
            <a:r>
              <a:rPr lang="fr-FR" altLang="fr-FR" u="sng" dirty="0">
                <a:latin typeface="Calibri" panose="020F0502020204030204" pitchFamily="34" charset="0"/>
              </a:rPr>
              <a:t>Lecture du tableau </a:t>
            </a:r>
            <a:r>
              <a:rPr lang="fr-FR" altLang="fr-FR" dirty="0">
                <a:latin typeface="Calibri" panose="020F0502020204030204" pitchFamily="34" charset="0"/>
              </a:rPr>
              <a:t>: pour un homme cadre l’ARRCO verse 16 % de la pension totale, l’AGIRC verse 40 % de la pension totale et la CNAV en verse 44 %. Etc.</a:t>
            </a:r>
          </a:p>
          <a:p>
            <a:pPr algn="just" eaLnBrk="1" hangingPunct="1">
              <a:spcBef>
                <a:spcPct val="0"/>
              </a:spcBef>
            </a:pPr>
            <a:endParaRPr lang="fr-FR" altLang="fr-FR" dirty="0">
              <a:latin typeface="Calibri" panose="020F0502020204030204" pitchFamily="34" charset="0"/>
            </a:endParaRPr>
          </a:p>
          <a:p>
            <a:pPr algn="just" eaLnBrk="1" hangingPunct="1">
              <a:spcBef>
                <a:spcPct val="0"/>
              </a:spcBef>
            </a:pPr>
            <a:r>
              <a:rPr lang="fr-FR" altLang="fr-FR" dirty="0">
                <a:latin typeface="Calibri" panose="020F0502020204030204" pitchFamily="34" charset="0"/>
              </a:rPr>
              <a:t>Les calculs sont faits par genre, sur la carrière type d’un homme, né en 1952 et dont le salaire a évolué comme le salaire moyen des hommes de sa génération et de sa catégorie socio-professionnelle et sur la carrière type d’une femme, née également en 1952, dont le salaire a évolué comme le salaire moyen des femmes de sa génération, et de sa catégorie socio-professionnelle. En somme, il s’agit « de salariés dans la moyenne ».</a:t>
            </a:r>
          </a:p>
          <a:p>
            <a:pPr algn="just" eaLnBrk="1" hangingPunct="1">
              <a:spcBef>
                <a:spcPct val="0"/>
              </a:spcBef>
            </a:pPr>
            <a:endParaRPr lang="fr-FR" altLang="fr-FR" dirty="0">
              <a:latin typeface="Calibri" panose="020F0502020204030204" pitchFamily="34" charset="0"/>
            </a:endParaRPr>
          </a:p>
          <a:p>
            <a:pPr algn="just" eaLnBrk="1" hangingPunct="1">
              <a:spcBef>
                <a:spcPct val="0"/>
              </a:spcBef>
            </a:pPr>
            <a:r>
              <a:rPr lang="fr-FR" altLang="fr-FR" dirty="0">
                <a:latin typeface="Calibri" panose="020F0502020204030204" pitchFamily="34" charset="0"/>
              </a:rPr>
              <a:t>L’AGIRC et l’ARRCO viennent donc compléter les retraites versées par les régimes de base du privé : </a:t>
            </a:r>
          </a:p>
          <a:p>
            <a:pPr algn="just" eaLnBrk="1" hangingPunct="1">
              <a:spcBef>
                <a:spcPct val="0"/>
              </a:spcBef>
              <a:buFontTx/>
              <a:buChar char="•"/>
            </a:pPr>
            <a:r>
              <a:rPr lang="fr-FR" altLang="fr-FR" dirty="0">
                <a:latin typeface="Calibri" panose="020F0502020204030204" pitchFamily="34" charset="0"/>
              </a:rPr>
              <a:t>la Caisse Nationale Assurance Vieillesse (CNAV) pour tous les salariés de l’industrie et du commerce </a:t>
            </a:r>
          </a:p>
          <a:p>
            <a:pPr algn="just" eaLnBrk="1" hangingPunct="1">
              <a:spcBef>
                <a:spcPct val="0"/>
              </a:spcBef>
              <a:buFontTx/>
              <a:buChar char="•"/>
            </a:pPr>
            <a:r>
              <a:rPr lang="fr-FR" altLang="fr-FR" dirty="0">
                <a:latin typeface="Calibri" panose="020F0502020204030204" pitchFamily="34" charset="0"/>
              </a:rPr>
              <a:t>la Mutualité Sociale Agricole pour les salariés de l’agriculture.</a:t>
            </a:r>
          </a:p>
          <a:p>
            <a:endParaRPr lang="fr-FR" dirty="0"/>
          </a:p>
          <a:p>
            <a:r>
              <a:rPr lang="fr-FR" dirty="0"/>
              <a:t>Retraites complémentaires : jusque dans les 90 était en vigueur un accord qui disait que le rendement des retraites </a:t>
            </a:r>
            <a:r>
              <a:rPr lang="fr-FR" dirty="0" err="1"/>
              <a:t>comp</a:t>
            </a:r>
            <a:r>
              <a:rPr lang="fr-FR" dirty="0"/>
              <a:t> ne pouvait descendre sous 13,33 % ça garantissait un </a:t>
            </a:r>
            <a:r>
              <a:rPr lang="fr-FR" dirty="0" err="1"/>
              <a:t>tx</a:t>
            </a:r>
            <a:r>
              <a:rPr lang="fr-FR" dirty="0"/>
              <a:t> de remplacement de 25 %</a:t>
            </a:r>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8</a:t>
            </a:fld>
            <a:endParaRPr lang="fr-FR"/>
          </a:p>
        </p:txBody>
      </p:sp>
    </p:spTree>
    <p:extLst>
      <p:ext uri="{BB962C8B-B14F-4D97-AF65-F5344CB8AC3E}">
        <p14:creationId xmlns:p14="http://schemas.microsoft.com/office/powerpoint/2010/main" val="40914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r>
              <a:rPr lang="fr-FR" sz="1200" dirty="0">
                <a:solidFill>
                  <a:srgbClr val="000000"/>
                </a:solidFill>
                <a:latin typeface="Times New Roman" charset="0"/>
                <a:ea typeface="ＭＳ Ｐゴシック" charset="0"/>
                <a:cs typeface="Times New Roman" charset="0"/>
              </a:rPr>
              <a:t>En ordonnées figurent des indices : le graphique signifie donc que pour un indice des prix et des salaires (des Entreprises Non Financières Non Agricoles dites ENFNA) de 100 en 1980, les prix sont multipliés 31 ans plus tard par 2,6 tandis que les salaires sont multipliés par 3,4.</a:t>
            </a:r>
          </a:p>
          <a:p>
            <a:pPr eaLnBrk="1" hangingPunct="1">
              <a:defRPr/>
            </a:pPr>
            <a:r>
              <a:rPr lang="fr-FR" sz="1200" dirty="0">
                <a:solidFill>
                  <a:srgbClr val="000000"/>
                </a:solidFill>
                <a:latin typeface="Times New Roman" charset="0"/>
                <a:ea typeface="ＭＳ Ｐゴシック" charset="0"/>
                <a:cs typeface="Times New Roman" charset="0"/>
              </a:rPr>
              <a:t>C</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est l</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évolution du salaire brut des ENFNA qui détermine l</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évolution du plafond de la Sécurité sociale. Ces entreprises rassemblent en effet l</a:t>
            </a:r>
            <a:r>
              <a:rPr lang="ja-JP" altLang="fr-FR" sz="1200" dirty="0">
                <a:solidFill>
                  <a:srgbClr val="000000"/>
                </a:solidFill>
                <a:latin typeface="Times New Roman" charset="0"/>
                <a:ea typeface="ＭＳ Ｐゴシック" charset="0"/>
                <a:cs typeface="Times New Roman" charset="0"/>
              </a:rPr>
              <a:t>’</a:t>
            </a:r>
            <a:r>
              <a:rPr lang="fr-FR" altLang="ja-JP" sz="1200" dirty="0">
                <a:solidFill>
                  <a:srgbClr val="000000"/>
                </a:solidFill>
                <a:latin typeface="Times New Roman" charset="0"/>
                <a:ea typeface="ＭＳ Ｐゴシック" charset="0"/>
                <a:cs typeface="Times New Roman" charset="0"/>
              </a:rPr>
              <a:t>immense majorité des salariés du secteur privé.</a:t>
            </a:r>
          </a:p>
          <a:p>
            <a:pPr eaLnBrk="1" hangingPunct="1">
              <a:defRPr/>
            </a:pPr>
            <a:r>
              <a:rPr lang="fr-FR" sz="1200" dirty="0">
                <a:latin typeface="Times New Roman" charset="0"/>
                <a:ea typeface="ＭＳ Ｐゴシック" charset="0"/>
                <a:cs typeface="Times New Roman" charset="0"/>
              </a:rPr>
              <a:t>Il en résulte que le montant d</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un salaire porté au compte revalorisé comme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des prix entre le moment où il a été perçu et le moment de la liquidation de la retraite sera presque toujours inférieur au montant de ce même salaire porté au compte revalorisé comme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du salaire moyen des salariés du secteur privé entre le moment où il a été perçu et le moment de la liquidation de la retraite.</a:t>
            </a:r>
          </a:p>
          <a:p>
            <a:pPr eaLnBrk="1" hangingPunct="1">
              <a:defRPr/>
            </a:pPr>
            <a:r>
              <a:rPr lang="fr-FR" sz="1200" dirty="0">
                <a:latin typeface="Times New Roman" charset="0"/>
                <a:ea typeface="ＭＳ Ｐゴシック" charset="0"/>
                <a:cs typeface="Times New Roman" charset="0"/>
              </a:rPr>
              <a:t>Les effets à la baisse induits par le passage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indexation des salaires portés au compte sur les prix et non plus sur le salaire moyen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ensemble des salariés du secteur privé se font sentir de manière de plus en plus sensible au fil des années. En effet, en application du principe de non rétroactivité des lois les coefficients de revalorisation des salaires portés au compte correspondant aux années antérieures à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année 1994, année du changement du mode d</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indexation, n</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ont pas été corrigés.</a:t>
            </a:r>
          </a:p>
          <a:p>
            <a:pPr eaLnBrk="1" hangingPunct="1">
              <a:defRPr/>
            </a:pPr>
            <a:r>
              <a:rPr lang="fr-FR" sz="1200" dirty="0">
                <a:latin typeface="Times New Roman" charset="0"/>
                <a:ea typeface="ＭＳ Ｐゴシック" charset="0"/>
                <a:cs typeface="Times New Roman" charset="0"/>
              </a:rPr>
              <a:t>Dans les faits ces salaires portés au compte n</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étaient déjà plus revalorisés comme les salaires mais comme les prix depuis 1987 incluse : un salaire porté au compte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année 1976 et pris en compte pour le calcul d</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une retraite liquidée en 2006 aura ainsi été revalorisé en fonction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constatée du salaire moyen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ensemble des salariés du secteur privé entre 1976 et 1986 incluse et en fonction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constatée des prix entre 1987 et 2005 incluse.</a:t>
            </a:r>
          </a:p>
          <a:p>
            <a:pPr eaLnBrk="1" hangingPunct="1">
              <a:defRPr/>
            </a:pPr>
            <a:r>
              <a:rPr lang="fr-FR" sz="1200" dirty="0">
                <a:latin typeface="Times New Roman" charset="0"/>
                <a:ea typeface="ＭＳ Ｐゴシック" charset="0"/>
                <a:cs typeface="Times New Roman" charset="0"/>
              </a:rPr>
              <a:t>Ce sont donc les salariés qui sont entrés dans la vie active et ont donc commencé à cotiser à partir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année 1987 et qui partiront en retraite à partir de 2027 qui subiront en principe le préjudice le plus important puisque la totalité des salaires portés au compte de leur carrière auront été revalorisés en fonction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des prix et non plus de l</a:t>
            </a:r>
            <a:r>
              <a:rPr lang="ja-JP" altLang="fr-FR" sz="1200" dirty="0">
                <a:latin typeface="Times New Roman" charset="0"/>
                <a:ea typeface="ＭＳ Ｐゴシック" charset="0"/>
                <a:cs typeface="Times New Roman" charset="0"/>
              </a:rPr>
              <a:t>’</a:t>
            </a:r>
            <a:r>
              <a:rPr lang="fr-FR" altLang="ja-JP" sz="1200" dirty="0">
                <a:latin typeface="Times New Roman" charset="0"/>
                <a:ea typeface="ＭＳ Ｐゴシック" charset="0"/>
                <a:cs typeface="Times New Roman" charset="0"/>
              </a:rPr>
              <a:t>évolution des salaires. </a:t>
            </a:r>
            <a:r>
              <a:rPr lang="fr-FR" altLang="ja-JP" sz="1200" b="1" dirty="0">
                <a:latin typeface="Times New Roman" charset="0"/>
                <a:ea typeface="ＭＳ Ｐゴシック" charset="0"/>
                <a:cs typeface="Times New Roman" charset="0"/>
              </a:rPr>
              <a:t>Il est difficile sans connaître le profil d</a:t>
            </a:r>
            <a:r>
              <a:rPr lang="ja-JP" altLang="fr-FR" sz="1200" b="1" dirty="0">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une carrière de chiffrer avec précision les baisses de droit résultant à la fois du passage des dix aux vingt cinq meilleures années, et du changement dans le monde d</a:t>
            </a:r>
            <a:r>
              <a:rPr lang="ja-JP" altLang="fr-FR" sz="1200" b="1" dirty="0">
                <a:latin typeface="Times New Roman" charset="0"/>
                <a:ea typeface="ＭＳ Ｐゴシック" charset="0"/>
                <a:cs typeface="Times New Roman" charset="0"/>
              </a:rPr>
              <a:t>’</a:t>
            </a:r>
            <a:r>
              <a:rPr lang="fr-FR" altLang="ja-JP" sz="1200" b="1" dirty="0">
                <a:latin typeface="Times New Roman" charset="0"/>
                <a:ea typeface="ＭＳ Ｐゴシック" charset="0"/>
                <a:cs typeface="Times New Roman" charset="0"/>
              </a:rPr>
              <a:t>indexation des salaires portés au compte.</a:t>
            </a:r>
          </a:p>
          <a:p>
            <a:pPr eaLnBrk="1" hangingPunct="1">
              <a:defRPr/>
            </a:pPr>
            <a:endParaRPr lang="fr-FR" sz="1200" dirty="0">
              <a:solidFill>
                <a:srgbClr val="000000"/>
              </a:solidFill>
              <a:latin typeface="Times New Roman" charset="0"/>
              <a:ea typeface="ＭＳ Ｐゴシック" charset="0"/>
              <a:cs typeface="Times New Roman" charset="0"/>
            </a:endParaRPr>
          </a:p>
          <a:p>
            <a:endParaRPr lang="fr-FR" dirty="0"/>
          </a:p>
        </p:txBody>
      </p:sp>
      <p:sp>
        <p:nvSpPr>
          <p:cNvPr id="4" name="Espace réservé du numéro de diapositive 3"/>
          <p:cNvSpPr>
            <a:spLocks noGrp="1"/>
          </p:cNvSpPr>
          <p:nvPr>
            <p:ph type="sldNum" sz="quarter" idx="5"/>
          </p:nvPr>
        </p:nvSpPr>
        <p:spPr/>
        <p:txBody>
          <a:bodyPr/>
          <a:lstStyle/>
          <a:p>
            <a:fld id="{2BE7E531-DB28-4369-AD54-7E2C98777E71}" type="slidenum">
              <a:rPr lang="fr-FR" smtClean="0"/>
              <a:t>9</a:t>
            </a:fld>
            <a:endParaRPr lang="fr-FR"/>
          </a:p>
        </p:txBody>
      </p:sp>
    </p:spTree>
    <p:extLst>
      <p:ext uri="{BB962C8B-B14F-4D97-AF65-F5344CB8AC3E}">
        <p14:creationId xmlns:p14="http://schemas.microsoft.com/office/powerpoint/2010/main" val="276559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t>Le temps des femmes est différent du temps des hommes: tâches domestiques. Interruptions de carrières + temps partiel/arrivée des enfants. 43 annuités déjà </a:t>
            </a:r>
            <a:r>
              <a:rPr lang="fr-FR" altLang="fr-FR" dirty="0" err="1"/>
              <a:t>inateignable</a:t>
            </a:r>
            <a:r>
              <a:rPr lang="fr-FR" altLang="fr-FR" dirty="0"/>
              <a:t> pour les hommes, encore moins pour les femmes. Horizon féministe: RTT</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12</a:t>
            </a:fld>
            <a:endParaRPr lang="fr-FR"/>
          </a:p>
        </p:txBody>
      </p:sp>
    </p:spTree>
    <p:extLst>
      <p:ext uri="{BB962C8B-B14F-4D97-AF65-F5344CB8AC3E}">
        <p14:creationId xmlns:p14="http://schemas.microsoft.com/office/powerpoint/2010/main" val="370796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t>Toutes les explications sont à retrouver sur https://</a:t>
            </a:r>
            <a:r>
              <a:rPr lang="fr-FR" altLang="fr-FR" dirty="0" err="1"/>
              <a:t>reforme-retraite.info</a:t>
            </a:r>
            <a:r>
              <a:rPr lang="fr-FR" altLang="fr-FR" dirty="0"/>
              <a:t>/formation/, Chapitre 8</a:t>
            </a:r>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14</a:t>
            </a:fld>
            <a:endParaRPr lang="fr-FR"/>
          </a:p>
        </p:txBody>
      </p:sp>
    </p:spTree>
    <p:extLst>
      <p:ext uri="{BB962C8B-B14F-4D97-AF65-F5344CB8AC3E}">
        <p14:creationId xmlns:p14="http://schemas.microsoft.com/office/powerpoint/2010/main" val="155805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15</a:t>
            </a:fld>
            <a:endParaRPr lang="fr-FR"/>
          </a:p>
        </p:txBody>
      </p:sp>
    </p:spTree>
    <p:extLst>
      <p:ext uri="{BB962C8B-B14F-4D97-AF65-F5344CB8AC3E}">
        <p14:creationId xmlns:p14="http://schemas.microsoft.com/office/powerpoint/2010/main" val="57547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fr-FR" altLang="fr-FR" dirty="0"/>
              <a:t>VOIR REFORME-RETRAITE.INFO pour toutes les informations détaillées</a:t>
            </a:r>
            <a:br>
              <a:rPr lang="fr-FR" altLang="fr-FR" dirty="0"/>
            </a:br>
            <a:br>
              <a:rPr lang="fr-FR" altLang="fr-FR" dirty="0"/>
            </a:br>
            <a:r>
              <a:rPr lang="fr-FR" altLang="fr-FR" dirty="0"/>
              <a:t>*******</a:t>
            </a:r>
            <a:br>
              <a:rPr lang="fr-FR" altLang="fr-FR" dirty="0"/>
            </a:br>
            <a:br>
              <a:rPr lang="fr-FR" altLang="fr-FR" dirty="0"/>
            </a:br>
            <a:r>
              <a:rPr lang="fr-FR" altLang="fr-FR" dirty="0"/>
              <a:t>Le financement de ces propositions représente près de 20 points de cotisation supplémentaire sur 40 ans soit 0,5 point par  an.</a:t>
            </a:r>
          </a:p>
          <a:p>
            <a:pPr eaLnBrk="1" hangingPunct="1"/>
            <a:endParaRPr lang="fr-FR" altLang="fr-FR" dirty="0"/>
          </a:p>
          <a:p>
            <a:pPr eaLnBrk="1" hangingPunct="1"/>
            <a:r>
              <a:rPr lang="fr-FR" altLang="fr-FR" dirty="0"/>
              <a:t>C</a:t>
            </a:r>
            <a:r>
              <a:rPr lang="ja-JP" altLang="fr-FR"/>
              <a:t>’</a:t>
            </a:r>
            <a:r>
              <a:rPr lang="fr-FR" altLang="ja-JP" dirty="0"/>
              <a:t>est un effort aisément réalisable : du reste il a déjà été réalisé de 1971 à 1991 (+ 0,4 pt / an). Et c</a:t>
            </a:r>
            <a:r>
              <a:rPr lang="ja-JP" altLang="fr-FR"/>
              <a:t>’</a:t>
            </a:r>
            <a:r>
              <a:rPr lang="fr-FR" altLang="ja-JP" dirty="0"/>
              <a:t>est heureux car sans un effort comparable les retraites n</a:t>
            </a:r>
            <a:r>
              <a:rPr lang="ja-JP" altLang="fr-FR"/>
              <a:t>’</a:t>
            </a:r>
            <a:r>
              <a:rPr lang="fr-FR" altLang="ja-JP" dirty="0"/>
              <a:t>auraient pas atteint en 2001 en moyenne 78% du revenu d</a:t>
            </a:r>
            <a:r>
              <a:rPr lang="ja-JP" altLang="fr-FR"/>
              <a:t>’</a:t>
            </a:r>
            <a:r>
              <a:rPr lang="fr-FR" altLang="ja-JP" dirty="0"/>
              <a:t>activité.</a:t>
            </a:r>
          </a:p>
          <a:p>
            <a:pPr eaLnBrk="1" hangingPunct="1"/>
            <a:endParaRPr lang="fr-FR" altLang="fr-FR" dirty="0"/>
          </a:p>
          <a:p>
            <a:pPr eaLnBrk="1" hangingPunct="1"/>
            <a:r>
              <a:rPr lang="fr-FR" altLang="fr-FR" dirty="0"/>
              <a:t>De plus, d</a:t>
            </a:r>
            <a:r>
              <a:rPr lang="ja-JP" altLang="fr-FR"/>
              <a:t>’</a:t>
            </a:r>
            <a:r>
              <a:rPr lang="fr-FR" altLang="ja-JP" dirty="0"/>
              <a:t>ici 2040, le COR indique que notre revenu annuel progressera de 1,6 % à 1,8 % par an en moyenne, en sorte que cette augmentation de cotisation ne compromettrait pas l</a:t>
            </a:r>
            <a:r>
              <a:rPr lang="ja-JP" altLang="fr-FR"/>
              <a:t>’</a:t>
            </a:r>
            <a:r>
              <a:rPr lang="fr-FR" altLang="ja-JP" dirty="0"/>
              <a:t>amélioration de notre pouvoir d</a:t>
            </a:r>
            <a:r>
              <a:rPr lang="ja-JP" altLang="fr-FR"/>
              <a:t>’</a:t>
            </a:r>
            <a:r>
              <a:rPr lang="fr-FR" altLang="ja-JP" dirty="0"/>
              <a:t>achat.</a:t>
            </a:r>
          </a:p>
          <a:p>
            <a:pPr eaLnBrk="1" hangingPunct="1"/>
            <a:r>
              <a:rPr lang="fr-FR" altLang="fr-FR" b="1" dirty="0"/>
              <a:t>Mais il n</a:t>
            </a:r>
            <a:r>
              <a:rPr lang="ja-JP" altLang="fr-FR" b="1"/>
              <a:t>’</a:t>
            </a:r>
            <a:r>
              <a:rPr lang="fr-FR" altLang="ja-JP" b="1" dirty="0"/>
              <a:t>y a aucune raison comme nous l</a:t>
            </a:r>
            <a:r>
              <a:rPr lang="ja-JP" altLang="fr-FR" b="1"/>
              <a:t>’</a:t>
            </a:r>
            <a:r>
              <a:rPr lang="fr-FR" altLang="ja-JP" b="1" dirty="0"/>
              <a:t>avons vu de faire supporter cet effort aux seuls salariés.</a:t>
            </a:r>
          </a:p>
          <a:p>
            <a:pPr eaLnBrk="1" hangingPunct="1"/>
            <a:endParaRPr lang="fr-FR" altLang="fr-FR" b="1" dirty="0"/>
          </a:p>
          <a:p>
            <a:r>
              <a:rPr lang="fr-FR" dirty="0"/>
              <a:t>Explication de l’affiche : L’effort à produire sur les 25 prochaines années est sans commune mesure : le financement de nos propositions ne requiert, que 6,32 points de PIB soit 10,5 points de cotisation sur salaire brut supplémentaire en 25 ans.</a:t>
            </a:r>
          </a:p>
          <a:p>
            <a:r>
              <a:rPr lang="fr-FR" dirty="0"/>
              <a:t>Concrètement, il faudrait prélever, chaque année pendant 25 ans, 10,50 euros de plus pour un salaire mensuel brut de 2500 euros dont 6,30 financés sur la « part  patronale » de la cotisation.</a:t>
            </a:r>
          </a:p>
          <a:p>
            <a:pPr eaLnBrk="1" hangingPunct="1"/>
            <a:endParaRPr lang="fr-FR" altLang="fr-FR" dirty="0"/>
          </a:p>
          <a:p>
            <a:endParaRPr lang="fr-FR" dirty="0"/>
          </a:p>
        </p:txBody>
      </p:sp>
      <p:sp>
        <p:nvSpPr>
          <p:cNvPr id="4" name="Espace réservé du numéro de diapositive 3"/>
          <p:cNvSpPr>
            <a:spLocks noGrp="1"/>
          </p:cNvSpPr>
          <p:nvPr>
            <p:ph type="sldNum" sz="quarter" idx="5"/>
          </p:nvPr>
        </p:nvSpPr>
        <p:spPr/>
        <p:txBody>
          <a:bodyPr/>
          <a:lstStyle/>
          <a:p>
            <a:fld id="{2AC307F9-B163-A843-A49E-6F97701E9FFB}" type="slidenum">
              <a:rPr lang="fr-FR" smtClean="0"/>
              <a:t>17</a:t>
            </a:fld>
            <a:endParaRPr lang="fr-FR"/>
          </a:p>
        </p:txBody>
      </p:sp>
    </p:spTree>
    <p:extLst>
      <p:ext uri="{BB962C8B-B14F-4D97-AF65-F5344CB8AC3E}">
        <p14:creationId xmlns:p14="http://schemas.microsoft.com/office/powerpoint/2010/main" val="308697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A879D-5EC5-6621-CB87-0FD86272EE3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05903-2707-697B-124A-9F2D3AF34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F21D034-5291-19C0-4B45-F918D4E54E9E}"/>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71A35B5F-9EAD-56CE-1906-0150343B10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96E71A-0EB4-A66B-E2C8-4C436A7B3E51}"/>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281906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BD752B-94C3-9B04-E4BC-1090680E16F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B7491F-9C02-85A0-8266-49167BC6411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FB9058-1784-4EBF-0D6F-F4E20F6F89D6}"/>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45457A31-288E-370D-0900-972BD91FFC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B1B3B1-7BDD-DCA6-02CC-0BA90FE1FE45}"/>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25849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D58AB15-8BD0-9A35-5464-C63CA6CD1ED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38D9C26-AFA4-C87B-727D-D76B6C3017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4F6735-C77A-F621-F057-4A38E9B8B36D}"/>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E3705C5B-0056-604B-C301-369145BEC8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35FAEA-26D7-D4CD-C669-7C159DC04E70}"/>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30810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960DCF-9FC2-8626-1F10-E37F410895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4AE7307-4904-840B-0966-73D70CBD086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D31E5A-BD33-A297-1DD1-63C5FA3E4CC4}"/>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9B870D2D-8242-0B84-0A25-82DF1C2D57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311235-C0E6-3930-CEB1-163AEA111655}"/>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66004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589E41-134B-8CAF-7264-88B96BDDA3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ACD72B1-C750-1153-89D3-CB69037F0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1DE6044-4919-E65B-D0F7-A91BDBC5D57D}"/>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4CC21BD2-E6FF-DD8B-F36A-235A0319BB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72882C-D6DE-C981-1ADE-1311177EE158}"/>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282410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B6428-F260-2E63-75E9-BB01553F7B4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661F361-280A-89E1-9747-B947DEC2AE8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22E3F6F-525A-74D7-7EF3-075CD2D831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A074AD-D34D-B6E6-6AD7-75C00EDBF1B8}"/>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6" name="Espace réservé du pied de page 5">
            <a:extLst>
              <a:ext uri="{FF2B5EF4-FFF2-40B4-BE49-F238E27FC236}">
                <a16:creationId xmlns:a16="http://schemas.microsoft.com/office/drawing/2014/main" id="{80E44ECC-DA3D-5663-3692-65366B29C24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557A4F5-DA80-3E9C-0992-FFAB6E23EAD6}"/>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6582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16C68-A317-8F4B-0F21-B3BD90ADF84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CE16EF3-E83E-45B5-D6BD-C1A450928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8DBF08F-F955-4F5F-9B87-9D237E0D7C1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25A099-13A3-FEF3-6BBD-E071CD461C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EDF7659-37CE-5B20-E3DD-96CEB374050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6D67B23-546D-B830-1A10-8F007B0B957F}"/>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8" name="Espace réservé du pied de page 7">
            <a:extLst>
              <a:ext uri="{FF2B5EF4-FFF2-40B4-BE49-F238E27FC236}">
                <a16:creationId xmlns:a16="http://schemas.microsoft.com/office/drawing/2014/main" id="{F7A7A3C6-C675-CC0F-DFA7-A90D468FAF4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37B9B9F-D77B-6D24-0630-18ED23AB5EEF}"/>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96566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C6FB0D-EDDF-B4F9-FFB4-64F791BBB70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80A5ACE-231C-88BC-C9AC-D58C4BF62231}"/>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4" name="Espace réservé du pied de page 3">
            <a:extLst>
              <a:ext uri="{FF2B5EF4-FFF2-40B4-BE49-F238E27FC236}">
                <a16:creationId xmlns:a16="http://schemas.microsoft.com/office/drawing/2014/main" id="{C648608F-CA7A-3871-CA38-4230AA56FD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070CC7B-C45D-DF0D-5DE5-B261B506847F}"/>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408525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26820D-C043-70A1-130C-D7AE803C9DC8}"/>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3" name="Espace réservé du pied de page 2">
            <a:extLst>
              <a:ext uri="{FF2B5EF4-FFF2-40B4-BE49-F238E27FC236}">
                <a16:creationId xmlns:a16="http://schemas.microsoft.com/office/drawing/2014/main" id="{9CFCB036-DA4A-74F3-D650-F5A33F2C584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84750A7-6F77-2C37-A831-7F9BDE36AC96}"/>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305501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DD718-80C9-61AE-1279-F70EA73154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EC1D25-7426-9E1B-1816-9EBE309C8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325097F-4CBA-60D4-AAC0-DE4DD12A5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AC63457-6DAA-AED3-03AF-41523E083772}"/>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6" name="Espace réservé du pied de page 5">
            <a:extLst>
              <a:ext uri="{FF2B5EF4-FFF2-40B4-BE49-F238E27FC236}">
                <a16:creationId xmlns:a16="http://schemas.microsoft.com/office/drawing/2014/main" id="{808D6EDB-042D-0653-41C9-927697C703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085B842-A68E-821A-E164-FF14C8544DE0}"/>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281684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D89BF-99EE-9BF8-4B7B-7873B7881F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86BA738-0195-06EF-B5D0-ABA46EB1B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60E0BC0-F691-1682-004D-8B8706CE6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76C5128-312A-02B8-F1A8-3574CBEA65B0}"/>
              </a:ext>
            </a:extLst>
          </p:cNvPr>
          <p:cNvSpPr>
            <a:spLocks noGrp="1"/>
          </p:cNvSpPr>
          <p:nvPr>
            <p:ph type="dt" sz="half" idx="10"/>
          </p:nvPr>
        </p:nvSpPr>
        <p:spPr/>
        <p:txBody>
          <a:bodyPr/>
          <a:lstStyle/>
          <a:p>
            <a:fld id="{BA4FF3B0-AEAE-6C45-8148-22DCE6584ED0}" type="datetimeFigureOut">
              <a:rPr lang="fr-FR" smtClean="0"/>
              <a:t>10/02/2025</a:t>
            </a:fld>
            <a:endParaRPr lang="fr-FR"/>
          </a:p>
        </p:txBody>
      </p:sp>
      <p:sp>
        <p:nvSpPr>
          <p:cNvPr id="6" name="Espace réservé du pied de page 5">
            <a:extLst>
              <a:ext uri="{FF2B5EF4-FFF2-40B4-BE49-F238E27FC236}">
                <a16:creationId xmlns:a16="http://schemas.microsoft.com/office/drawing/2014/main" id="{D3FE2C70-13BA-2108-CC14-A8A916EF143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8748B2-E64E-8A2E-9143-0FA0BD6B8BA5}"/>
              </a:ext>
            </a:extLst>
          </p:cNvPr>
          <p:cNvSpPr>
            <a:spLocks noGrp="1"/>
          </p:cNvSpPr>
          <p:nvPr>
            <p:ph type="sldNum" sz="quarter" idx="12"/>
          </p:nvPr>
        </p:nvSpPr>
        <p:spPr/>
        <p:txBody>
          <a:bodyPr/>
          <a:lstStyle/>
          <a:p>
            <a:fld id="{CCD55865-EC16-D64B-A687-2579F6DCACC0}" type="slidenum">
              <a:rPr lang="fr-FR" smtClean="0"/>
              <a:t>‹N°›</a:t>
            </a:fld>
            <a:endParaRPr lang="fr-FR"/>
          </a:p>
        </p:txBody>
      </p:sp>
    </p:spTree>
    <p:extLst>
      <p:ext uri="{BB962C8B-B14F-4D97-AF65-F5344CB8AC3E}">
        <p14:creationId xmlns:p14="http://schemas.microsoft.com/office/powerpoint/2010/main" val="161166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BCB3FF-362B-FA3D-4D23-B41A8BD61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6036315-2DE9-8C13-E317-122FBBBE6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D56439-0949-99C0-D9FA-B4D54573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FF3B0-AEAE-6C45-8148-22DCE6584ED0}" type="datetimeFigureOut">
              <a:rPr lang="fr-FR" smtClean="0"/>
              <a:t>10/02/2025</a:t>
            </a:fld>
            <a:endParaRPr lang="fr-FR"/>
          </a:p>
        </p:txBody>
      </p:sp>
      <p:sp>
        <p:nvSpPr>
          <p:cNvPr id="5" name="Espace réservé du pied de page 4">
            <a:extLst>
              <a:ext uri="{FF2B5EF4-FFF2-40B4-BE49-F238E27FC236}">
                <a16:creationId xmlns:a16="http://schemas.microsoft.com/office/drawing/2014/main" id="{A6C64E58-AC6C-DBA4-7081-446FA659D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3FEDB8C-0DD0-1BA8-CBCC-519BDDDE6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55865-EC16-D64B-A687-2579F6DCACC0}" type="slidenum">
              <a:rPr lang="fr-FR" smtClean="0"/>
              <a:t>‹N°›</a:t>
            </a:fld>
            <a:endParaRPr lang="fr-FR"/>
          </a:p>
        </p:txBody>
      </p:sp>
    </p:spTree>
    <p:extLst>
      <p:ext uri="{BB962C8B-B14F-4D97-AF65-F5344CB8AC3E}">
        <p14:creationId xmlns:p14="http://schemas.microsoft.com/office/powerpoint/2010/main" val="3390141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19.jpg"/><Relationship Id="rId4" Type="http://schemas.openxmlformats.org/officeDocument/2006/relationships/image" Target="../media/image25.jp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F95A7C63-61ED-55AD-D6B5-07E86C66AEC3}"/>
              </a:ext>
            </a:extLst>
          </p:cNvPr>
          <p:cNvPicPr>
            <a:picLocks noChangeAspect="1"/>
          </p:cNvPicPr>
          <p:nvPr/>
        </p:nvPicPr>
        <p:blipFill rotWithShape="1">
          <a:blip r:embed="rId2"/>
          <a:srcRect b="50000"/>
          <a:stretch/>
        </p:blipFill>
        <p:spPr>
          <a:xfrm>
            <a:off x="0" y="-683040"/>
            <a:ext cx="12192000" cy="8273845"/>
          </a:xfrm>
          <a:prstGeom prst="rect">
            <a:avLst/>
          </a:prstGeom>
        </p:spPr>
      </p:pic>
    </p:spTree>
    <p:extLst>
      <p:ext uri="{BB962C8B-B14F-4D97-AF65-F5344CB8AC3E}">
        <p14:creationId xmlns:p14="http://schemas.microsoft.com/office/powerpoint/2010/main" val="22694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Une retraite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de plus en plus tardive.</a:t>
            </a:r>
          </a:p>
        </p:txBody>
      </p:sp>
      <p:sp>
        <p:nvSpPr>
          <p:cNvPr id="2" name="Titre 3">
            <a:extLst>
              <a:ext uri="{FF2B5EF4-FFF2-40B4-BE49-F238E27FC236}">
                <a16:creationId xmlns:a16="http://schemas.microsoft.com/office/drawing/2014/main" id="{AFA84631-146D-ABEC-0B73-1F70C5243708}"/>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4. À Quel âge prend on réellement sa retraite ?</a:t>
            </a:r>
          </a:p>
        </p:txBody>
      </p:sp>
      <p:sp>
        <p:nvSpPr>
          <p:cNvPr id="5" name="Rectangle 4">
            <a:extLst>
              <a:ext uri="{FF2B5EF4-FFF2-40B4-BE49-F238E27FC236}">
                <a16:creationId xmlns:a16="http://schemas.microsoft.com/office/drawing/2014/main" id="{AEC66A5F-3AD7-181C-CA29-74028A1EDD42}"/>
              </a:ext>
            </a:extLst>
          </p:cNvPr>
          <p:cNvSpPr/>
          <p:nvPr/>
        </p:nvSpPr>
        <p:spPr>
          <a:xfrm>
            <a:off x="-224852" y="1"/>
            <a:ext cx="12696668" cy="698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52AC5FCA-5826-D371-F869-5DF8B2E30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808" y="1184544"/>
            <a:ext cx="6360808" cy="472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Une image contenant personne&#10;&#10;Description générée automatiquement">
            <a:extLst>
              <a:ext uri="{FF2B5EF4-FFF2-40B4-BE49-F238E27FC236}">
                <a16:creationId xmlns:a16="http://schemas.microsoft.com/office/drawing/2014/main" id="{4D975108-5686-7CB2-E763-014A8618A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0710">
            <a:off x="-787425" y="798156"/>
            <a:ext cx="5877634" cy="8106551"/>
          </a:xfrm>
          <a:prstGeom prst="rect">
            <a:avLst/>
          </a:prstGeom>
        </p:spPr>
      </p:pic>
      <p:sp>
        <p:nvSpPr>
          <p:cNvPr id="8" name="Rectangle 7">
            <a:extLst>
              <a:ext uri="{FF2B5EF4-FFF2-40B4-BE49-F238E27FC236}">
                <a16:creationId xmlns:a16="http://schemas.microsoft.com/office/drawing/2014/main" id="{15B23DDA-E50E-ED9A-7C2E-DF87E0B68FB2}"/>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3">
            <a:extLst>
              <a:ext uri="{FF2B5EF4-FFF2-40B4-BE49-F238E27FC236}">
                <a16:creationId xmlns:a16="http://schemas.microsoft.com/office/drawing/2014/main" id="{6042AC88-D550-8369-BE90-C761004B33C7}"/>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5000" b="1">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L’allongement de la durée de cotisation a été plus rapide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que les gains d’espérance de vie</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Double peine :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chute des pensions  + recul de l’âge de départ !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br>
              <a:rPr lang="fr-FR" sz="3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Comme quoi, l’argument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 </a:t>
            </a:r>
            <a:r>
              <a:rPr lang="fr-FR" sz="2000" i="1">
                <a:solidFill>
                  <a:schemeClr val="bg1"/>
                </a:solidFill>
                <a:latin typeface="Arial" panose="020B0604020202020204" pitchFamily="34" charset="0"/>
                <a:cs typeface="Arial" panose="020B0604020202020204" pitchFamily="34" charset="0"/>
              </a:rPr>
              <a:t>il faut reculer l’âge pour maintenir le niveau des pensions </a:t>
            </a:r>
            <a:r>
              <a:rPr lang="fr-FR" sz="2000">
                <a:solidFill>
                  <a:schemeClr val="bg1"/>
                </a:solidFill>
                <a:latin typeface="Arial" panose="020B0604020202020204" pitchFamily="34" charset="0"/>
                <a:cs typeface="Arial" panose="020B0604020202020204" pitchFamily="34" charset="0"/>
              </a:rPr>
              <a: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est totalement faux.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Aujourd’hui :  62,4 ans en moyenne (63 ans pour les cadres).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    2070, à réforme constante : 64 ans !</a:t>
            </a:r>
            <a:endParaRPr lang="fr-FR" sz="2000" dirty="0">
              <a:solidFill>
                <a:schemeClr val="bg1"/>
              </a:solidFill>
              <a:latin typeface="Arial" panose="020B0604020202020204" pitchFamily="34" charset="0"/>
              <a:cs typeface="Arial" panose="020B0604020202020204" pitchFamily="34" charset="0"/>
            </a:endParaRPr>
          </a:p>
        </p:txBody>
      </p:sp>
      <p:pic>
        <p:nvPicPr>
          <p:cNvPr id="10" name="Image 9" descr="Une image contenant sport, joueur, danseur&#10;&#10;Description générée automatiquement">
            <a:extLst>
              <a:ext uri="{FF2B5EF4-FFF2-40B4-BE49-F238E27FC236}">
                <a16:creationId xmlns:a16="http://schemas.microsoft.com/office/drawing/2014/main" id="{6A5EF671-C774-7BE8-B982-0C28BA95ACD3}"/>
              </a:ext>
            </a:extLst>
          </p:cNvPr>
          <p:cNvPicPr>
            <a:picLocks noChangeAspect="1"/>
          </p:cNvPicPr>
          <p:nvPr/>
        </p:nvPicPr>
        <p:blipFill>
          <a:blip r:embed="rId4"/>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238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Explosion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du chômage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et de la précarité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des seniors.</a:t>
            </a:r>
          </a:p>
        </p:txBody>
      </p:sp>
      <p:sp>
        <p:nvSpPr>
          <p:cNvPr id="2" name="Titre 3">
            <a:extLst>
              <a:ext uri="{FF2B5EF4-FFF2-40B4-BE49-F238E27FC236}">
                <a16:creationId xmlns:a16="http://schemas.microsoft.com/office/drawing/2014/main" id="{22F6EC2C-2620-67F0-9EAE-5907F6ED39AB}"/>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5. Quel effet du recul de l’âge de départ en retraite ?</a:t>
            </a:r>
          </a:p>
        </p:txBody>
      </p:sp>
      <p:sp>
        <p:nvSpPr>
          <p:cNvPr id="17" name="Rectangle 16">
            <a:extLst>
              <a:ext uri="{FF2B5EF4-FFF2-40B4-BE49-F238E27FC236}">
                <a16:creationId xmlns:a16="http://schemas.microsoft.com/office/drawing/2014/main" id="{7A09A49E-8723-C15A-6D48-F764F763B5C4}"/>
              </a:ext>
            </a:extLst>
          </p:cNvPr>
          <p:cNvSpPr/>
          <p:nvPr/>
        </p:nvSpPr>
        <p:spPr>
          <a:xfrm>
            <a:off x="-179882" y="-119921"/>
            <a:ext cx="12371882" cy="764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Evolution du taux d'emploi et du taux de NER chez les ouvriers et ouvrières entre 2010 et 2019 par âge. Il y a une hausse du taux d'emploi, mais également un allongement de la durée NER entre 60 et 62 ans">
            <a:extLst>
              <a:ext uri="{FF2B5EF4-FFF2-40B4-BE49-F238E27FC236}">
                <a16:creationId xmlns:a16="http://schemas.microsoft.com/office/drawing/2014/main" id="{B1F6BFC8-B5C5-80D7-BF74-DF293C87C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016" y="904810"/>
            <a:ext cx="6370320" cy="45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descr="Une image contenant personne, homme, debout, posant&#10;&#10;Description générée automatiquement">
            <a:extLst>
              <a:ext uri="{FF2B5EF4-FFF2-40B4-BE49-F238E27FC236}">
                <a16:creationId xmlns:a16="http://schemas.microsoft.com/office/drawing/2014/main" id="{36AD6058-081F-6E20-A66D-B4998B75B4E9}"/>
              </a:ext>
            </a:extLst>
          </p:cNvPr>
          <p:cNvPicPr>
            <a:picLocks noChangeAspect="1"/>
          </p:cNvPicPr>
          <p:nvPr/>
        </p:nvPicPr>
        <p:blipFill>
          <a:blip r:embed="rId3"/>
          <a:stretch>
            <a:fillRect/>
          </a:stretch>
        </p:blipFill>
        <p:spPr>
          <a:xfrm>
            <a:off x="-486727" y="2191499"/>
            <a:ext cx="6047643" cy="7343566"/>
          </a:xfrm>
          <a:prstGeom prst="rect">
            <a:avLst/>
          </a:prstGeom>
        </p:spPr>
      </p:pic>
      <p:sp>
        <p:nvSpPr>
          <p:cNvPr id="20" name="ZoneTexte 19">
            <a:extLst>
              <a:ext uri="{FF2B5EF4-FFF2-40B4-BE49-F238E27FC236}">
                <a16:creationId xmlns:a16="http://schemas.microsoft.com/office/drawing/2014/main" id="{B420914A-E429-9E58-5D72-3C9752DF429A}"/>
              </a:ext>
            </a:extLst>
          </p:cNvPr>
          <p:cNvSpPr txBox="1"/>
          <p:nvPr/>
        </p:nvSpPr>
        <p:spPr>
          <a:xfrm>
            <a:off x="5585300" y="5573319"/>
            <a:ext cx="6370320" cy="1200329"/>
          </a:xfrm>
          <a:prstGeom prst="rect">
            <a:avLst/>
          </a:prstGeom>
          <a:noFill/>
        </p:spPr>
        <p:txBody>
          <a:bodyPr wrap="square">
            <a:spAutoFit/>
          </a:bodyPr>
          <a:lstStyle/>
          <a:p>
            <a:r>
              <a:rPr lang="fr-FR" altLang="fr-FR" sz="1800" b="1" dirty="0">
                <a:latin typeface="Arial" panose="020B0604020202020204" pitchFamily="34" charset="0"/>
                <a:cs typeface="Arial" panose="020B0604020202020204" pitchFamily="34" charset="0"/>
              </a:rPr>
              <a:t>Evolution du taux d’emploi et du taux de « ni en emploi ni en retraite » (NER) chez les ouvriers suite à la réforme de 2010 (passage de 60 à 62 ans de l’âge d’ouverture des droits)</a:t>
            </a:r>
            <a:endParaRPr lang="fr-FR"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BA4457B-0660-6B28-A53B-E1AB82FF7A1E}"/>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itre 3">
            <a:extLst>
              <a:ext uri="{FF2B5EF4-FFF2-40B4-BE49-F238E27FC236}">
                <a16:creationId xmlns:a16="http://schemas.microsoft.com/office/drawing/2014/main" id="{5B4A1594-7D29-30D0-7EE1-723381738397}"/>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5000" b="1">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Le recul de l’âge de départ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n’améliore PAS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le taux d’emploi.</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Il a pour conséquence la baisse des ressources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à un âge où vous devriez être en retraite</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et une baisse des retraites, à terme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Cela reporte les coûts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sur l’assurance maladie et le chômage.</a:t>
            </a:r>
            <a:endParaRPr lang="fr-FR" sz="2000" dirty="0">
              <a:solidFill>
                <a:schemeClr val="bg1"/>
              </a:solidFill>
              <a:latin typeface="Arial" panose="020B0604020202020204" pitchFamily="34" charset="0"/>
              <a:cs typeface="Arial" panose="020B0604020202020204" pitchFamily="34" charset="0"/>
            </a:endParaRPr>
          </a:p>
        </p:txBody>
      </p:sp>
      <p:pic>
        <p:nvPicPr>
          <p:cNvPr id="23" name="Image 22" descr="Une image contenant sport, joueur, danseur&#10;&#10;Description générée automatiquement">
            <a:extLst>
              <a:ext uri="{FF2B5EF4-FFF2-40B4-BE49-F238E27FC236}">
                <a16:creationId xmlns:a16="http://schemas.microsoft.com/office/drawing/2014/main" id="{CB5A4319-1760-D8CA-F05B-0D5C2A5B0497}"/>
              </a:ext>
            </a:extLst>
          </p:cNvPr>
          <p:cNvPicPr>
            <a:picLocks noChangeAspect="1"/>
          </p:cNvPicPr>
          <p:nvPr/>
        </p:nvPicPr>
        <p:blipFill>
          <a:blip r:embed="rId4"/>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371171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20" grpId="0"/>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grandes perdantes.</a:t>
            </a:r>
          </a:p>
        </p:txBody>
      </p:sp>
      <p:sp>
        <p:nvSpPr>
          <p:cNvPr id="2" name="Titre 3">
            <a:extLst>
              <a:ext uri="{FF2B5EF4-FFF2-40B4-BE49-F238E27FC236}">
                <a16:creationId xmlns:a16="http://schemas.microsoft.com/office/drawing/2014/main" id="{8DE59CDA-44E6-C667-7522-E1C2B8AE24B2}"/>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6. Quelles conséquences pour les femmes ?</a:t>
            </a:r>
          </a:p>
        </p:txBody>
      </p:sp>
      <p:sp>
        <p:nvSpPr>
          <p:cNvPr id="11" name="Rectangle 10">
            <a:extLst>
              <a:ext uri="{FF2B5EF4-FFF2-40B4-BE49-F238E27FC236}">
                <a16:creationId xmlns:a16="http://schemas.microsoft.com/office/drawing/2014/main" id="{A5CA942B-43D3-7540-328D-7267563FCEE0}"/>
              </a:ext>
            </a:extLst>
          </p:cNvPr>
          <p:cNvSpPr/>
          <p:nvPr/>
        </p:nvSpPr>
        <p:spPr>
          <a:xfrm>
            <a:off x="-689548" y="0"/>
            <a:ext cx="13116394" cy="6985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8CA3201A-A0A8-7576-5835-94ABBB02F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956" y="357817"/>
            <a:ext cx="4343660" cy="6205228"/>
          </a:xfrm>
          <a:prstGeom prst="rect">
            <a:avLst/>
          </a:prstGeom>
        </p:spPr>
      </p:pic>
      <p:sp>
        <p:nvSpPr>
          <p:cNvPr id="13" name="Titre 3">
            <a:extLst>
              <a:ext uri="{FF2B5EF4-FFF2-40B4-BE49-F238E27FC236}">
                <a16:creationId xmlns:a16="http://schemas.microsoft.com/office/drawing/2014/main" id="{0B16F29F-EF99-A1A1-FBC6-86F2DA01B776}"/>
              </a:ext>
            </a:extLst>
          </p:cNvPr>
          <p:cNvSpPr txBox="1">
            <a:spLocks/>
          </p:cNvSpPr>
          <p:nvPr/>
        </p:nvSpPr>
        <p:spPr>
          <a:xfrm>
            <a:off x="1573619" y="0"/>
            <a:ext cx="5788388"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a:latin typeface="Arial" panose="020B0604020202020204" pitchFamily="34" charset="0"/>
                <a:cs typeface="Arial" panose="020B0604020202020204" pitchFamily="34" charset="0"/>
              </a:rPr>
              <a:t>La pension de droit direct des femmes inférieure de 42 % à celle des hommes (29 % une fois intégrée la pension de réversion et les droits familiaux)</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Les femmes partent en retraite en moyenne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1 an plus tard que les hommes</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1 femme sur 5 attend 67 ans, l’âge d’annulation de la décote (1 homme sur 12).</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Elles subissent malgré tout plus souvent la décote et la proratisation, du fait de carrières plus courtes.</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37 % des femmes retraitées et 15 % des hommes touchent moins de 1000 € de pension brute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(909 € nets).</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5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idées reçues</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ont la vie dure.</a:t>
            </a:r>
          </a:p>
        </p:txBody>
      </p:sp>
      <p:sp>
        <p:nvSpPr>
          <p:cNvPr id="2" name="Titre 3">
            <a:extLst>
              <a:ext uri="{FF2B5EF4-FFF2-40B4-BE49-F238E27FC236}">
                <a16:creationId xmlns:a16="http://schemas.microsoft.com/office/drawing/2014/main" id="{6CF747E2-047E-1585-6F10-B3E9EB751A5E}"/>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7. Nos retraites sont-elles vraiment en danger ?</a:t>
            </a:r>
          </a:p>
        </p:txBody>
      </p:sp>
      <p:sp>
        <p:nvSpPr>
          <p:cNvPr id="22" name="Rectangle 21">
            <a:extLst>
              <a:ext uri="{FF2B5EF4-FFF2-40B4-BE49-F238E27FC236}">
                <a16:creationId xmlns:a16="http://schemas.microsoft.com/office/drawing/2014/main" id="{9EDB61CA-6EF4-6BBE-28E6-44CCE25C3A0A}"/>
              </a:ext>
            </a:extLst>
          </p:cNvPr>
          <p:cNvSpPr/>
          <p:nvPr/>
        </p:nvSpPr>
        <p:spPr>
          <a:xfrm>
            <a:off x="-179882" y="361507"/>
            <a:ext cx="12936512" cy="61349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itre 3">
            <a:extLst>
              <a:ext uri="{FF2B5EF4-FFF2-40B4-BE49-F238E27FC236}">
                <a16:creationId xmlns:a16="http://schemas.microsoft.com/office/drawing/2014/main" id="{A50BA044-11A1-679C-9374-7D4F013D46BB}"/>
              </a:ext>
            </a:extLst>
          </p:cNvPr>
          <p:cNvSpPr txBox="1">
            <a:spLocks/>
          </p:cNvSpPr>
          <p:nvPr/>
        </p:nvSpPr>
        <p:spPr>
          <a:xfrm>
            <a:off x="1573619" y="0"/>
            <a:ext cx="5788388"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a:solidFill>
                  <a:srgbClr val="5169B9"/>
                </a:solidFill>
                <a:latin typeface="Arial" panose="020B0604020202020204" pitchFamily="34" charset="0"/>
                <a:cs typeface="Arial" panose="020B0604020202020204" pitchFamily="34" charset="0"/>
              </a:rPr>
              <a:t>1. Manipulation des comptes de la protection sociale pour éviter le débat sur le niveau des retraites et leur financement</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La méthode est à chaque fois la même : dramatiser, surestimer et exagérer les déficits même s’ils ne sont que conjoncturels, pour justifier à chaque fois des réformes qui préfigurent une réduction des droits.</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Le recul de l’âge de la retraite à 65 ans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en est la dernière manifestation. </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i="1">
                <a:latin typeface="Arial" panose="020B0604020202020204" pitchFamily="34" charset="0"/>
                <a:cs typeface="Arial" panose="020B0604020202020204" pitchFamily="34" charset="0"/>
              </a:rPr>
              <a:t>Rien ne la justifie, sinon la baisse </a:t>
            </a:r>
            <a:br>
              <a:rPr lang="fr-FR" sz="2000" i="1">
                <a:latin typeface="Arial" panose="020B0604020202020204" pitchFamily="34" charset="0"/>
                <a:cs typeface="Arial" panose="020B0604020202020204" pitchFamily="34" charset="0"/>
              </a:rPr>
            </a:br>
            <a:r>
              <a:rPr lang="fr-FR" sz="2000" i="1">
                <a:latin typeface="Arial" panose="020B0604020202020204" pitchFamily="34" charset="0"/>
                <a:cs typeface="Arial" panose="020B0604020202020204" pitchFamily="34" charset="0"/>
              </a:rPr>
              <a:t>de la dépense publique. </a:t>
            </a:r>
            <a:endParaRPr lang="fr-FR" sz="2000" i="1"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3DA006E-6621-A93B-0DD3-6DAD1CD954A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A286E1C3-E820-799C-7748-478EE38DDA83}"/>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D96F599B-8E33-5DD8-A853-231E82498EC6}"/>
              </a:ext>
            </a:extLst>
          </p:cNvPr>
          <p:cNvPicPr>
            <a:picLocks noChangeAspect="1"/>
          </p:cNvPicPr>
          <p:nvPr/>
        </p:nvPicPr>
        <p:blipFill rotWithShape="1">
          <a:blip r:embed="rId2"/>
          <a:srcRect b="81110"/>
          <a:stretch/>
        </p:blipFill>
        <p:spPr>
          <a:xfrm>
            <a:off x="502384" y="219763"/>
            <a:ext cx="863600" cy="1223473"/>
          </a:xfrm>
          <a:prstGeom prst="rect">
            <a:avLst/>
          </a:prstGeom>
        </p:spPr>
      </p:pic>
      <p:sp>
        <p:nvSpPr>
          <p:cNvPr id="27" name="Titre 3">
            <a:extLst>
              <a:ext uri="{FF2B5EF4-FFF2-40B4-BE49-F238E27FC236}">
                <a16:creationId xmlns:a16="http://schemas.microsoft.com/office/drawing/2014/main" id="{0157A075-58A1-B2A6-51B3-8B3DBE1CDEED}"/>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28" name="Ellipse 27">
            <a:extLst>
              <a:ext uri="{FF2B5EF4-FFF2-40B4-BE49-F238E27FC236}">
                <a16:creationId xmlns:a16="http://schemas.microsoft.com/office/drawing/2014/main" id="{60EE5D82-4DAA-F168-6674-50AB14985B6E}"/>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24101D3-F983-0299-8542-9C97BB7C0E50}"/>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A026EBA2-168A-7A1A-5432-D59263DEAFF2}"/>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7D07CE24-517B-0835-C6AF-B3586985287F}"/>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0FA34E5B-D219-B3FA-D99E-069B81677BF7}"/>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D53412D5-B0C6-C449-645C-CE6175DC4A93}"/>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B087C998-CE81-5C7B-8D40-B25A152354F7}"/>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DC171166-999D-FE34-5B1A-6D01B32D9A3D}"/>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0F172C83-745B-310E-8F0A-BAAF77DC8175}"/>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465E7FEF-BDC5-F43E-B5F9-D65FE22EDAF2}"/>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a:extLst>
              <a:ext uri="{FF2B5EF4-FFF2-40B4-BE49-F238E27FC236}">
                <a16:creationId xmlns:a16="http://schemas.microsoft.com/office/drawing/2014/main" id="{8288E6D6-A483-3C23-1083-E9A031850921}"/>
              </a:ext>
            </a:extLst>
          </p:cNvPr>
          <p:cNvPicPr>
            <a:picLocks noChangeAspect="1"/>
          </p:cNvPicPr>
          <p:nvPr/>
        </p:nvPicPr>
        <p:blipFill rotWithShape="1">
          <a:blip r:embed="rId2"/>
          <a:srcRect b="33297"/>
          <a:stretch/>
        </p:blipFill>
        <p:spPr>
          <a:xfrm>
            <a:off x="502384" y="219762"/>
            <a:ext cx="863600" cy="4320230"/>
          </a:xfrm>
          <a:prstGeom prst="rect">
            <a:avLst/>
          </a:prstGeom>
        </p:spPr>
      </p:pic>
      <p:pic>
        <p:nvPicPr>
          <p:cNvPr id="39" name="Image 38">
            <a:extLst>
              <a:ext uri="{FF2B5EF4-FFF2-40B4-BE49-F238E27FC236}">
                <a16:creationId xmlns:a16="http://schemas.microsoft.com/office/drawing/2014/main" id="{622D9EB1-40EF-BF7E-64BF-8ECD11B12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1624" y="478323"/>
            <a:ext cx="4151991" cy="5931416"/>
          </a:xfrm>
          <a:prstGeom prst="rect">
            <a:avLst/>
          </a:prstGeom>
        </p:spPr>
      </p:pic>
      <p:sp>
        <p:nvSpPr>
          <p:cNvPr id="40" name="Rectangle 39">
            <a:extLst>
              <a:ext uri="{FF2B5EF4-FFF2-40B4-BE49-F238E27FC236}">
                <a16:creationId xmlns:a16="http://schemas.microsoft.com/office/drawing/2014/main" id="{0B34D410-DC04-0679-1F8D-04ED407E42E3}"/>
              </a:ext>
            </a:extLst>
          </p:cNvPr>
          <p:cNvSpPr/>
          <p:nvPr/>
        </p:nvSpPr>
        <p:spPr>
          <a:xfrm>
            <a:off x="-179882" y="361507"/>
            <a:ext cx="12936512" cy="61349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itre 3">
            <a:extLst>
              <a:ext uri="{FF2B5EF4-FFF2-40B4-BE49-F238E27FC236}">
                <a16:creationId xmlns:a16="http://schemas.microsoft.com/office/drawing/2014/main" id="{A3CA59B7-1217-9D9B-5740-3A83809041DE}"/>
              </a:ext>
            </a:extLst>
          </p:cNvPr>
          <p:cNvSpPr txBox="1">
            <a:spLocks/>
          </p:cNvSpPr>
          <p:nvPr/>
        </p:nvSpPr>
        <p:spPr>
          <a:xfrm>
            <a:off x="1573619" y="904810"/>
            <a:ext cx="5788388" cy="59531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a:solidFill>
                  <a:srgbClr val="5169B9"/>
                </a:solidFill>
                <a:latin typeface="Arial" panose="020B0604020202020204" pitchFamily="34" charset="0"/>
                <a:cs typeface="Arial" panose="020B0604020202020204" pitchFamily="34" charset="0"/>
              </a:rPr>
              <a:t>La capitalisation s’installe dans les failles du système et accompagne la financiarisation de l’économie</a:t>
            </a:r>
            <a:endParaRPr lang="fr-FR" sz="2000"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CF05819-0A4F-9873-B1EC-BEF80D271FB2}"/>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67D0FFCB-A875-E0E4-B436-3570C7A4F68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43">
            <a:extLst>
              <a:ext uri="{FF2B5EF4-FFF2-40B4-BE49-F238E27FC236}">
                <a16:creationId xmlns:a16="http://schemas.microsoft.com/office/drawing/2014/main" id="{7A284D31-3FE7-892E-A423-E8A763D40A72}"/>
              </a:ext>
            </a:extLst>
          </p:cNvPr>
          <p:cNvPicPr>
            <a:picLocks noChangeAspect="1"/>
          </p:cNvPicPr>
          <p:nvPr/>
        </p:nvPicPr>
        <p:blipFill rotWithShape="1">
          <a:blip r:embed="rId2"/>
          <a:srcRect b="81110"/>
          <a:stretch/>
        </p:blipFill>
        <p:spPr>
          <a:xfrm>
            <a:off x="502384" y="219763"/>
            <a:ext cx="863600" cy="1223473"/>
          </a:xfrm>
          <a:prstGeom prst="rect">
            <a:avLst/>
          </a:prstGeom>
        </p:spPr>
      </p:pic>
      <p:sp>
        <p:nvSpPr>
          <p:cNvPr id="45" name="Titre 3">
            <a:extLst>
              <a:ext uri="{FF2B5EF4-FFF2-40B4-BE49-F238E27FC236}">
                <a16:creationId xmlns:a16="http://schemas.microsoft.com/office/drawing/2014/main" id="{316E2F64-A7E1-9CA9-60ED-708937C770D0}"/>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46" name="Ellipse 45">
            <a:extLst>
              <a:ext uri="{FF2B5EF4-FFF2-40B4-BE49-F238E27FC236}">
                <a16:creationId xmlns:a16="http://schemas.microsoft.com/office/drawing/2014/main" id="{F8B4D6C7-751F-8D45-1B80-9547291F9D27}"/>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6CDF6691-3BF5-05BE-845C-133235CCED4A}"/>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242B5650-A106-4615-BE56-64EFD6A1E390}"/>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D898918A-940C-98B5-7873-1EC60B5493A9}"/>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EFB29F4E-D76E-E599-1EB7-D4A1A0EC73A1}"/>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6AFB0C92-27A1-CB7F-B768-1A1375963981}"/>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87E6756-F73B-0163-E83E-5EA5B4654F24}"/>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3E9F46FC-9C1D-08D3-B496-1B0D52216149}"/>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49F0972B-8D06-EBD7-1079-DAD408608774}"/>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F178BF4F-C01E-F89E-333C-D1AFE5CE19B7}"/>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a:extLst>
              <a:ext uri="{FF2B5EF4-FFF2-40B4-BE49-F238E27FC236}">
                <a16:creationId xmlns:a16="http://schemas.microsoft.com/office/drawing/2014/main" id="{0699CE33-6D24-B64B-96D4-D779C8AA6FCD}"/>
              </a:ext>
            </a:extLst>
          </p:cNvPr>
          <p:cNvPicPr>
            <a:picLocks noChangeAspect="1"/>
          </p:cNvPicPr>
          <p:nvPr/>
        </p:nvPicPr>
        <p:blipFill rotWithShape="1">
          <a:blip r:embed="rId2"/>
          <a:srcRect b="33297"/>
          <a:stretch/>
        </p:blipFill>
        <p:spPr>
          <a:xfrm>
            <a:off x="502384" y="219762"/>
            <a:ext cx="863600" cy="4320230"/>
          </a:xfrm>
          <a:prstGeom prst="rect">
            <a:avLst/>
          </a:prstGeom>
        </p:spPr>
      </p:pic>
      <p:pic>
        <p:nvPicPr>
          <p:cNvPr id="57" name="Image 56">
            <a:extLst>
              <a:ext uri="{FF2B5EF4-FFF2-40B4-BE49-F238E27FC236}">
                <a16:creationId xmlns:a16="http://schemas.microsoft.com/office/drawing/2014/main" id="{C29ACF76-F886-3D46-C554-60E16801BB33}"/>
              </a:ext>
            </a:extLst>
          </p:cNvPr>
          <p:cNvPicPr>
            <a:picLocks noChangeAspect="1"/>
          </p:cNvPicPr>
          <p:nvPr/>
        </p:nvPicPr>
        <p:blipFill>
          <a:blip r:embed="rId4"/>
          <a:stretch>
            <a:fillRect/>
          </a:stretch>
        </p:blipFill>
        <p:spPr>
          <a:xfrm>
            <a:off x="7910510" y="518129"/>
            <a:ext cx="4116188" cy="5880267"/>
          </a:xfrm>
          <a:prstGeom prst="rect">
            <a:avLst/>
          </a:prstGeom>
        </p:spPr>
      </p:pic>
      <p:pic>
        <p:nvPicPr>
          <p:cNvPr id="58" name="Picture 2">
            <a:extLst>
              <a:ext uri="{FF2B5EF4-FFF2-40B4-BE49-F238E27FC236}">
                <a16:creationId xmlns:a16="http://schemas.microsoft.com/office/drawing/2014/main" id="{21668850-2027-CF73-ABE8-017496988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340" y="2337790"/>
            <a:ext cx="6116327" cy="350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58">
            <a:extLst>
              <a:ext uri="{FF2B5EF4-FFF2-40B4-BE49-F238E27FC236}">
                <a16:creationId xmlns:a16="http://schemas.microsoft.com/office/drawing/2014/main" id="{9B202AC9-3745-C832-FCAF-AC157B5C9E90}"/>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Titre 3">
            <a:extLst>
              <a:ext uri="{FF2B5EF4-FFF2-40B4-BE49-F238E27FC236}">
                <a16:creationId xmlns:a16="http://schemas.microsoft.com/office/drawing/2014/main" id="{181F5DA4-06AC-3192-8E2D-27C7D966D621}"/>
              </a:ext>
            </a:extLst>
          </p:cNvPr>
          <p:cNvSpPr txBox="1">
            <a:spLocks/>
          </p:cNvSpPr>
          <p:nvPr/>
        </p:nvSpPr>
        <p:spPr>
          <a:xfrm>
            <a:off x="0" y="481914"/>
            <a:ext cx="12192000" cy="6089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Les réformes sur les retraites et les accords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sur les complémentaires depuis les années 1990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avaient pour objectif de faire entrer la capitalisation (donc les banques)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pour basculer dans un </a:t>
            </a:r>
            <a:r>
              <a:rPr lang="fr-FR" sz="2000" b="1">
                <a:solidFill>
                  <a:schemeClr val="bg1"/>
                </a:solidFill>
                <a:latin typeface="Arial" panose="020B0604020202020204" pitchFamily="34" charset="0"/>
                <a:cs typeface="Arial" panose="020B0604020202020204" pitchFamily="34" charset="0"/>
              </a:rPr>
              <a:t>système assurantiel de retraite.</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PÈRE, PERP, PERCO : la caractéristique principale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de tous ces systèmes est qu’ils n’offrent </a:t>
            </a:r>
            <a:r>
              <a:rPr lang="fr-FR" sz="2000" b="1">
                <a:solidFill>
                  <a:schemeClr val="bg1"/>
                </a:solidFill>
                <a:latin typeface="Arial" panose="020B0604020202020204" pitchFamily="34" charset="0"/>
                <a:cs typeface="Arial" panose="020B0604020202020204" pitchFamily="34" charset="0"/>
              </a:rPr>
              <a:t>aucune espèce </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de garantie</a:t>
            </a:r>
            <a:r>
              <a:rPr lang="fr-FR" sz="2000">
                <a:solidFill>
                  <a:schemeClr val="bg1"/>
                </a:solidFill>
                <a:latin typeface="Arial" panose="020B0604020202020204" pitchFamily="34" charset="0"/>
                <a:cs typeface="Arial" panose="020B0604020202020204" pitchFamily="34" charset="0"/>
              </a:rPr>
              <a:t> en matière de droit à retraite et ne peuvent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en aucun cas servir de substitut à la retraite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par répartition obligatoire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(l’art 83 du code des impôts dit même que ni le capital, </a:t>
            </a:r>
            <a:br>
              <a:rPr lang="fr-FR" sz="2000" i="1">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ni les intérêts ne sont garantis. </a:t>
            </a:r>
            <a:br>
              <a:rPr lang="fr-FR" sz="2000" i="1">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Par conséquent, seul le souscripteur supporte </a:t>
            </a:r>
            <a:br>
              <a:rPr lang="fr-FR" sz="2000" i="1">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les risques de volatilité des marchés financiers).</a:t>
            </a:r>
            <a:endParaRPr lang="fr-FR" sz="2000" dirty="0">
              <a:solidFill>
                <a:schemeClr val="bg1"/>
              </a:solidFill>
              <a:latin typeface="Arial" panose="020B0604020202020204" pitchFamily="34" charset="0"/>
              <a:cs typeface="Arial" panose="020B0604020202020204" pitchFamily="34" charset="0"/>
            </a:endParaRPr>
          </a:p>
        </p:txBody>
      </p:sp>
      <p:pic>
        <p:nvPicPr>
          <p:cNvPr id="61" name="Image 60" descr="Une image contenant sport, joueur, danseur&#10;&#10;Description générée automatiquement">
            <a:extLst>
              <a:ext uri="{FF2B5EF4-FFF2-40B4-BE49-F238E27FC236}">
                <a16:creationId xmlns:a16="http://schemas.microsoft.com/office/drawing/2014/main" id="{8F7DF0E1-255A-FF99-8AED-A307A7198DCC}"/>
              </a:ext>
            </a:extLst>
          </p:cNvPr>
          <p:cNvPicPr>
            <a:picLocks noChangeAspect="1"/>
          </p:cNvPicPr>
          <p:nvPr/>
        </p:nvPicPr>
        <p:blipFill>
          <a:blip r:embed="rId6"/>
          <a:stretch>
            <a:fillRect/>
          </a:stretch>
        </p:blipFill>
        <p:spPr>
          <a:xfrm>
            <a:off x="-2022159" y="642938"/>
            <a:ext cx="4863465" cy="6858000"/>
          </a:xfrm>
          <a:prstGeom prst="rect">
            <a:avLst/>
          </a:prstGeom>
        </p:spPr>
      </p:pic>
      <p:sp>
        <p:nvSpPr>
          <p:cNvPr id="62" name="Rectangle 61">
            <a:extLst>
              <a:ext uri="{FF2B5EF4-FFF2-40B4-BE49-F238E27FC236}">
                <a16:creationId xmlns:a16="http://schemas.microsoft.com/office/drawing/2014/main" id="{A09B193A-641A-A149-AC59-E5EA34BC191D}"/>
              </a:ext>
            </a:extLst>
          </p:cNvPr>
          <p:cNvSpPr/>
          <p:nvPr/>
        </p:nvSpPr>
        <p:spPr>
          <a:xfrm>
            <a:off x="-179882" y="361507"/>
            <a:ext cx="12936512" cy="61349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Titre 3">
            <a:extLst>
              <a:ext uri="{FF2B5EF4-FFF2-40B4-BE49-F238E27FC236}">
                <a16:creationId xmlns:a16="http://schemas.microsoft.com/office/drawing/2014/main" id="{8C7412AC-B4AD-8512-C4FB-89A3BE630229}"/>
              </a:ext>
            </a:extLst>
          </p:cNvPr>
          <p:cNvSpPr txBox="1">
            <a:spLocks/>
          </p:cNvSpPr>
          <p:nvPr/>
        </p:nvSpPr>
        <p:spPr>
          <a:xfrm>
            <a:off x="1573619" y="0"/>
            <a:ext cx="5788388"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a:solidFill>
                  <a:srgbClr val="5169B9"/>
                </a:solidFill>
                <a:latin typeface="Arial" panose="020B0604020202020204" pitchFamily="34" charset="0"/>
                <a:cs typeface="Arial" panose="020B0604020202020204" pitchFamily="34" charset="0"/>
              </a:rPr>
              <a:t>2. Les régimes ne sont pas en difficulté financière</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i="1">
                <a:latin typeface="Arial" panose="020B0604020202020204" pitchFamily="34" charset="0"/>
                <a:cs typeface="Arial" panose="020B0604020202020204" pitchFamily="34" charset="0"/>
              </a:rPr>
              <a:t>« Les résultats de ce rapport ne valident pas le bien-fondé des discours qui mettent en avant l’idée d’une dynamique non contrôlée des dépenses de retraite. »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		-- Rapport du COR, sept 2022</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En 2021, le système de retraite est  excédentaire de près de 900 millions d’euros. Elle se prolongerait en 2022 et le système connaîtrait un excédent de 3,2 milliards d’euros (0,1 point de PIB). </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De 2022 à 2032, la situation financière du système de retraite se détériorerait avec un déficit allant de -0,5 point de PIB à -0,8 point de PIB en fonction de la convention et du scénario retenu. </a:t>
            </a:r>
            <a:endParaRPr lang="fr-FR" sz="2000" dirty="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4F2B8F4D-49A3-7150-EB7B-5AB3B34297E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74647ACF-409E-C05B-D08D-765900E58282}"/>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 name="Image 65">
            <a:extLst>
              <a:ext uri="{FF2B5EF4-FFF2-40B4-BE49-F238E27FC236}">
                <a16:creationId xmlns:a16="http://schemas.microsoft.com/office/drawing/2014/main" id="{16858466-6ECA-9268-6982-DB52DEB57E1A}"/>
              </a:ext>
            </a:extLst>
          </p:cNvPr>
          <p:cNvPicPr>
            <a:picLocks noChangeAspect="1"/>
          </p:cNvPicPr>
          <p:nvPr/>
        </p:nvPicPr>
        <p:blipFill rotWithShape="1">
          <a:blip r:embed="rId2"/>
          <a:srcRect b="81110"/>
          <a:stretch/>
        </p:blipFill>
        <p:spPr>
          <a:xfrm>
            <a:off x="502384" y="219763"/>
            <a:ext cx="863600" cy="1223473"/>
          </a:xfrm>
          <a:prstGeom prst="rect">
            <a:avLst/>
          </a:prstGeom>
        </p:spPr>
      </p:pic>
      <p:sp>
        <p:nvSpPr>
          <p:cNvPr id="67" name="Titre 3">
            <a:extLst>
              <a:ext uri="{FF2B5EF4-FFF2-40B4-BE49-F238E27FC236}">
                <a16:creationId xmlns:a16="http://schemas.microsoft.com/office/drawing/2014/main" id="{26787857-8835-4E4F-2639-367F1066344F}"/>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WORK SANS BOLD ROMAN" pitchFamily="2" charset="77"/>
              </a:rPr>
              <a:t>a</a:t>
            </a:r>
          </a:p>
        </p:txBody>
      </p:sp>
      <p:sp>
        <p:nvSpPr>
          <p:cNvPr id="68" name="Ellipse 67">
            <a:extLst>
              <a:ext uri="{FF2B5EF4-FFF2-40B4-BE49-F238E27FC236}">
                <a16:creationId xmlns:a16="http://schemas.microsoft.com/office/drawing/2014/main" id="{1B1377E3-13F6-099C-4C6F-73E888C2B0B9}"/>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86028B88-D748-AB5F-46AA-94AC52E6083C}"/>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D4F7162B-3235-58D2-8812-6FAA4C3953FB}"/>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A8358FC7-5281-C5FA-72BE-2E8263ED7F0E}"/>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9A11D5CF-F933-DD6A-0050-36F606B088A5}"/>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625FD62D-DF22-0C2E-32AE-A4FCE5A66278}"/>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0233E270-C527-5305-2BB0-F1FDE6BE7240}"/>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C2EE6D75-35BC-1D50-9566-85692865E67E}"/>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3F65FA9B-56FF-D5CB-C2F8-9AC9C3A59220}"/>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5045627F-B655-E24D-85B3-3674322CD464}"/>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8" name="Image 77">
            <a:extLst>
              <a:ext uri="{FF2B5EF4-FFF2-40B4-BE49-F238E27FC236}">
                <a16:creationId xmlns:a16="http://schemas.microsoft.com/office/drawing/2014/main" id="{FBD2635A-A170-ED2D-51F7-BF9C3D9EF565}"/>
              </a:ext>
            </a:extLst>
          </p:cNvPr>
          <p:cNvPicPr>
            <a:picLocks noChangeAspect="1"/>
          </p:cNvPicPr>
          <p:nvPr/>
        </p:nvPicPr>
        <p:blipFill rotWithShape="1">
          <a:blip r:embed="rId2"/>
          <a:srcRect b="33297"/>
          <a:stretch/>
        </p:blipFill>
        <p:spPr>
          <a:xfrm>
            <a:off x="502384" y="219762"/>
            <a:ext cx="863600" cy="4320230"/>
          </a:xfrm>
          <a:prstGeom prst="rect">
            <a:avLst/>
          </a:prstGeom>
        </p:spPr>
      </p:pic>
      <p:pic>
        <p:nvPicPr>
          <p:cNvPr id="79" name="Image 78">
            <a:extLst>
              <a:ext uri="{FF2B5EF4-FFF2-40B4-BE49-F238E27FC236}">
                <a16:creationId xmlns:a16="http://schemas.microsoft.com/office/drawing/2014/main" id="{8E3057C5-C6B9-7AE1-466B-5ECE5A299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91" y="390899"/>
            <a:ext cx="4221816" cy="6031166"/>
          </a:xfrm>
          <a:prstGeom prst="rect">
            <a:avLst/>
          </a:prstGeom>
        </p:spPr>
      </p:pic>
      <p:sp>
        <p:nvSpPr>
          <p:cNvPr id="80" name="Rectangle 79">
            <a:extLst>
              <a:ext uri="{FF2B5EF4-FFF2-40B4-BE49-F238E27FC236}">
                <a16:creationId xmlns:a16="http://schemas.microsoft.com/office/drawing/2014/main" id="{B8DC7093-4117-F2ED-7891-7BA497EE7266}"/>
              </a:ext>
            </a:extLst>
          </p:cNvPr>
          <p:cNvSpPr/>
          <p:nvPr/>
        </p:nvSpPr>
        <p:spPr>
          <a:xfrm>
            <a:off x="-179882" y="361507"/>
            <a:ext cx="12936512" cy="61349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Titre 3">
            <a:extLst>
              <a:ext uri="{FF2B5EF4-FFF2-40B4-BE49-F238E27FC236}">
                <a16:creationId xmlns:a16="http://schemas.microsoft.com/office/drawing/2014/main" id="{1C9602C3-310D-2F9E-D26E-6C4795A96034}"/>
              </a:ext>
            </a:extLst>
          </p:cNvPr>
          <p:cNvSpPr txBox="1">
            <a:spLocks/>
          </p:cNvSpPr>
          <p:nvPr/>
        </p:nvSpPr>
        <p:spPr>
          <a:xfrm>
            <a:off x="1573619" y="904810"/>
            <a:ext cx="5788388" cy="59531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a:solidFill>
                  <a:srgbClr val="5169B9"/>
                </a:solidFill>
                <a:latin typeface="Arial" panose="020B0604020202020204" pitchFamily="34" charset="0"/>
                <a:cs typeface="Arial" panose="020B0604020202020204" pitchFamily="34" charset="0"/>
              </a:rPr>
              <a:t>Part des retraites stabilisée à 14 % du PIB et baisse prévisible</a:t>
            </a:r>
            <a:endParaRPr lang="fr-FR" sz="2000" dirty="0">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16F6CC45-FE76-DDBD-6617-F6316DC6E378}"/>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B2B83282-1DB8-0C3F-C5A2-12C7DE46EE47}"/>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4" name="Image 83">
            <a:extLst>
              <a:ext uri="{FF2B5EF4-FFF2-40B4-BE49-F238E27FC236}">
                <a16:creationId xmlns:a16="http://schemas.microsoft.com/office/drawing/2014/main" id="{6E53019B-B5C2-9B7A-EF7F-207716B58618}"/>
              </a:ext>
            </a:extLst>
          </p:cNvPr>
          <p:cNvPicPr>
            <a:picLocks noChangeAspect="1"/>
          </p:cNvPicPr>
          <p:nvPr/>
        </p:nvPicPr>
        <p:blipFill rotWithShape="1">
          <a:blip r:embed="rId2"/>
          <a:srcRect b="81110"/>
          <a:stretch/>
        </p:blipFill>
        <p:spPr>
          <a:xfrm>
            <a:off x="502384" y="219763"/>
            <a:ext cx="863600" cy="1223473"/>
          </a:xfrm>
          <a:prstGeom prst="rect">
            <a:avLst/>
          </a:prstGeom>
        </p:spPr>
      </p:pic>
      <p:sp>
        <p:nvSpPr>
          <p:cNvPr id="85" name="Titre 3">
            <a:extLst>
              <a:ext uri="{FF2B5EF4-FFF2-40B4-BE49-F238E27FC236}">
                <a16:creationId xmlns:a16="http://schemas.microsoft.com/office/drawing/2014/main" id="{5A97DD90-0101-5AA3-4E1B-2DB299E4066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WORK SANS BOLD ROMAN" pitchFamily="2" charset="77"/>
              </a:rPr>
              <a:t>Les idées reçues ont la vie dure</a:t>
            </a:r>
          </a:p>
        </p:txBody>
      </p:sp>
      <p:sp>
        <p:nvSpPr>
          <p:cNvPr id="86" name="Ellipse 85">
            <a:extLst>
              <a:ext uri="{FF2B5EF4-FFF2-40B4-BE49-F238E27FC236}">
                <a16:creationId xmlns:a16="http://schemas.microsoft.com/office/drawing/2014/main" id="{F79B1217-8D2C-BBDD-4B99-E9EA04A3F18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B6476AF9-F443-5024-D800-CACCBDE04C7E}"/>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Ellipse 87">
            <a:extLst>
              <a:ext uri="{FF2B5EF4-FFF2-40B4-BE49-F238E27FC236}">
                <a16:creationId xmlns:a16="http://schemas.microsoft.com/office/drawing/2014/main" id="{156AD33F-7DFC-9EDA-0676-80034F1F2655}"/>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a:extLst>
              <a:ext uri="{FF2B5EF4-FFF2-40B4-BE49-F238E27FC236}">
                <a16:creationId xmlns:a16="http://schemas.microsoft.com/office/drawing/2014/main" id="{D302237D-50B2-C678-B8D6-4D7A83BF0EF3}"/>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a:extLst>
              <a:ext uri="{FF2B5EF4-FFF2-40B4-BE49-F238E27FC236}">
                <a16:creationId xmlns:a16="http://schemas.microsoft.com/office/drawing/2014/main" id="{0A7FF733-7084-5E0B-083B-2E12860CB4A1}"/>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F5DAF2C9-149A-6FB7-7978-40DFAC0A031F}"/>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E5349D4B-BDE0-E35B-343E-C3CB0E1CFB95}"/>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a:extLst>
              <a:ext uri="{FF2B5EF4-FFF2-40B4-BE49-F238E27FC236}">
                <a16:creationId xmlns:a16="http://schemas.microsoft.com/office/drawing/2014/main" id="{43C69B05-9612-6A17-3EB3-89623D065FB6}"/>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C8C37FFC-A223-013B-32D9-6CD73DB1AC65}"/>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AB1A4C4C-881E-99E8-B406-0E6BE56852D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Image 95">
            <a:extLst>
              <a:ext uri="{FF2B5EF4-FFF2-40B4-BE49-F238E27FC236}">
                <a16:creationId xmlns:a16="http://schemas.microsoft.com/office/drawing/2014/main" id="{1B2D3FF9-1F2C-99AC-6581-F7A2F63550AA}"/>
              </a:ext>
            </a:extLst>
          </p:cNvPr>
          <p:cNvPicPr>
            <a:picLocks noChangeAspect="1"/>
          </p:cNvPicPr>
          <p:nvPr/>
        </p:nvPicPr>
        <p:blipFill rotWithShape="1">
          <a:blip r:embed="rId2"/>
          <a:srcRect b="33297"/>
          <a:stretch/>
        </p:blipFill>
        <p:spPr>
          <a:xfrm>
            <a:off x="502384" y="219762"/>
            <a:ext cx="863600" cy="4320230"/>
          </a:xfrm>
          <a:prstGeom prst="rect">
            <a:avLst/>
          </a:prstGeom>
        </p:spPr>
      </p:pic>
      <p:pic>
        <p:nvPicPr>
          <p:cNvPr id="97" name="Espace réservé du contenu 5">
            <a:extLst>
              <a:ext uri="{FF2B5EF4-FFF2-40B4-BE49-F238E27FC236}">
                <a16:creationId xmlns:a16="http://schemas.microsoft.com/office/drawing/2014/main" id="{9FC819CF-AA94-0ED0-9D9C-544339FD718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61" r="9527"/>
          <a:stretch/>
        </p:blipFill>
        <p:spPr>
          <a:xfrm>
            <a:off x="1384188" y="1673118"/>
            <a:ext cx="6341783" cy="4141849"/>
          </a:xfrm>
          <a:prstGeom prst="rect">
            <a:avLst/>
          </a:prstGeom>
        </p:spPr>
      </p:pic>
      <p:pic>
        <p:nvPicPr>
          <p:cNvPr id="98" name="Image 97">
            <a:extLst>
              <a:ext uri="{FF2B5EF4-FFF2-40B4-BE49-F238E27FC236}">
                <a16:creationId xmlns:a16="http://schemas.microsoft.com/office/drawing/2014/main" id="{6972DBFA-C3B5-DC0E-2718-0051A55B58F7}"/>
              </a:ext>
            </a:extLst>
          </p:cNvPr>
          <p:cNvPicPr>
            <a:picLocks noChangeAspect="1"/>
          </p:cNvPicPr>
          <p:nvPr/>
        </p:nvPicPr>
        <p:blipFill>
          <a:blip r:embed="rId9"/>
          <a:stretch>
            <a:fillRect/>
          </a:stretch>
        </p:blipFill>
        <p:spPr>
          <a:xfrm>
            <a:off x="7915401" y="481172"/>
            <a:ext cx="4093491" cy="5847844"/>
          </a:xfrm>
          <a:prstGeom prst="rect">
            <a:avLst/>
          </a:prstGeom>
        </p:spPr>
      </p:pic>
      <p:sp>
        <p:nvSpPr>
          <p:cNvPr id="99" name="Rectangle 98">
            <a:extLst>
              <a:ext uri="{FF2B5EF4-FFF2-40B4-BE49-F238E27FC236}">
                <a16:creationId xmlns:a16="http://schemas.microsoft.com/office/drawing/2014/main" id="{898CC420-3DDF-1270-526A-A40EBAC7DB16}"/>
              </a:ext>
            </a:extLst>
          </p:cNvPr>
          <p:cNvSpPr/>
          <p:nvPr/>
        </p:nvSpPr>
        <p:spPr>
          <a:xfrm>
            <a:off x="-207364" y="-134911"/>
            <a:ext cx="12551763" cy="7145311"/>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Titre 3">
            <a:extLst>
              <a:ext uri="{FF2B5EF4-FFF2-40B4-BE49-F238E27FC236}">
                <a16:creationId xmlns:a16="http://schemas.microsoft.com/office/drawing/2014/main" id="{CF4766EF-94B6-4B4C-0972-C7667589C8F2}"/>
              </a:ext>
            </a:extLst>
          </p:cNvPr>
          <p:cNvSpPr txBox="1">
            <a:spLocks/>
          </p:cNvSpPr>
          <p:nvPr/>
        </p:nvSpPr>
        <p:spPr>
          <a:xfrm>
            <a:off x="152400" y="15240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panose="020B0604020202020204" pitchFamily="34" charset="0"/>
                <a:cs typeface="Arial" panose="020B0604020202020204" pitchFamily="34" charset="0"/>
              </a:rPr>
              <a:t>À RETENIR</a:t>
            </a:r>
            <a:br>
              <a:rPr lang="fr-FR" sz="5000" b="1">
                <a:solidFill>
                  <a:schemeClr val="bg1"/>
                </a:solidFill>
                <a:latin typeface="WORK SANS BOLD ROMAN" pitchFamily="2" charset="77"/>
              </a:rPr>
            </a:br>
            <a:br>
              <a:rPr lang="fr-FR" sz="2000">
                <a:solidFill>
                  <a:schemeClr val="bg1"/>
                </a:solidFill>
                <a:latin typeface="Lato Light" panose="020F0302020204030203" pitchFamily="34" charset="77"/>
              </a:rPr>
            </a:br>
            <a:r>
              <a:rPr lang="fr-FR" sz="2000">
                <a:solidFill>
                  <a:schemeClr val="bg1"/>
                </a:solidFill>
                <a:latin typeface="Arial" panose="020B0604020202020204" pitchFamily="34" charset="0"/>
                <a:cs typeface="Arial" panose="020B0604020202020204" pitchFamily="34" charset="0"/>
              </a:rPr>
              <a:t>Réduire le financement des retraites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à la part quelles représentent dans la PIB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n’est pas l’approche de la CGT.</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Toutefois, même en prenant cet instrument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de mesure la part des retraites dans le PIB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montre qu’il n’y a pas de problème structurel !</a:t>
            </a: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101" name="Image 100" descr="Une image contenant sport, joueur, danseur&#10;&#10;Description générée automatiquement">
            <a:extLst>
              <a:ext uri="{FF2B5EF4-FFF2-40B4-BE49-F238E27FC236}">
                <a16:creationId xmlns:a16="http://schemas.microsoft.com/office/drawing/2014/main" id="{977C0011-17AE-1569-EC41-0198CBA2E07A}"/>
              </a:ext>
            </a:extLst>
          </p:cNvPr>
          <p:cNvPicPr>
            <a:picLocks noChangeAspect="1"/>
          </p:cNvPicPr>
          <p:nvPr/>
        </p:nvPicPr>
        <p:blipFill>
          <a:blip r:embed="rId6"/>
          <a:stretch>
            <a:fillRect/>
          </a:stretch>
        </p:blipFill>
        <p:spPr>
          <a:xfrm>
            <a:off x="-1869759" y="795338"/>
            <a:ext cx="4863465" cy="6858000"/>
          </a:xfrm>
          <a:prstGeom prst="rect">
            <a:avLst/>
          </a:prstGeom>
        </p:spPr>
      </p:pic>
    </p:spTree>
    <p:extLst>
      <p:ext uri="{BB962C8B-B14F-4D97-AF65-F5344CB8AC3E}">
        <p14:creationId xmlns:p14="http://schemas.microsoft.com/office/powerpoint/2010/main" val="109577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8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9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9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9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9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95"/>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96"/>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9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9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00"/>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3" grpId="0"/>
      <p:bldP spid="24" grpId="0" animBg="1"/>
      <p:bldP spid="25" grpId="0" animBg="1"/>
      <p:bldP spid="27"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p:bldP spid="42" grpId="0" animBg="1"/>
      <p:bldP spid="43" grpId="0" animBg="1"/>
      <p:bldP spid="45"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9" grpId="0" animBg="1"/>
      <p:bldP spid="60" grpId="0"/>
      <p:bldP spid="62" grpId="0" animBg="1"/>
      <p:bldP spid="63" grpId="0"/>
      <p:bldP spid="64" grpId="0" animBg="1"/>
      <p:bldP spid="65" grpId="0" animBg="1"/>
      <p:bldP spid="67" grpId="0"/>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80" grpId="0" animBg="1"/>
      <p:bldP spid="81" grpId="0"/>
      <p:bldP spid="82" grpId="0" animBg="1"/>
      <p:bldP spid="83" grpId="0" animBg="1"/>
      <p:bldP spid="85" grpId="0"/>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9" grpId="0" animBg="1"/>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C’est pourtant simple.</a:t>
            </a:r>
          </a:p>
        </p:txBody>
      </p:sp>
      <p:sp>
        <p:nvSpPr>
          <p:cNvPr id="2" name="Titre 3">
            <a:extLst>
              <a:ext uri="{FF2B5EF4-FFF2-40B4-BE49-F238E27FC236}">
                <a16:creationId xmlns:a16="http://schemas.microsoft.com/office/drawing/2014/main" id="{88DCBA4A-DB2A-10D6-8AB4-D79F9C127E63}"/>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8. Quels sont les grands enjeux d’une réforme ?</a:t>
            </a:r>
          </a:p>
        </p:txBody>
      </p:sp>
      <p:sp>
        <p:nvSpPr>
          <p:cNvPr id="5" name="Rectangle 4">
            <a:extLst>
              <a:ext uri="{FF2B5EF4-FFF2-40B4-BE49-F238E27FC236}">
                <a16:creationId xmlns:a16="http://schemas.microsoft.com/office/drawing/2014/main" id="{F53F3BD5-D504-0BBE-9059-28E1F5680A25}"/>
              </a:ext>
            </a:extLst>
          </p:cNvPr>
          <p:cNvSpPr/>
          <p:nvPr/>
        </p:nvSpPr>
        <p:spPr>
          <a:xfrm>
            <a:off x="-160638" y="361507"/>
            <a:ext cx="12690389" cy="613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3">
            <a:extLst>
              <a:ext uri="{FF2B5EF4-FFF2-40B4-BE49-F238E27FC236}">
                <a16:creationId xmlns:a16="http://schemas.microsoft.com/office/drawing/2014/main" id="{99D80E00-410B-A323-F515-64F2D696807D}"/>
              </a:ext>
            </a:extLst>
          </p:cNvPr>
          <p:cNvSpPr txBox="1">
            <a:spLocks/>
          </p:cNvSpPr>
          <p:nvPr/>
        </p:nvSpPr>
        <p:spPr>
          <a:xfrm>
            <a:off x="1573619" y="0"/>
            <a:ext cx="5788388"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defRPr/>
            </a:pPr>
            <a:r>
              <a:rPr lang="fr-FR" sz="2400" b="1">
                <a:solidFill>
                  <a:srgbClr val="5169B9"/>
                </a:solidFill>
                <a:latin typeface="Arial" panose="020B0604020202020204" pitchFamily="34" charset="0"/>
                <a:cs typeface="Arial" panose="020B0604020202020204" pitchFamily="34" charset="0"/>
              </a:rPr>
              <a:t>Trois questions centrales :</a:t>
            </a:r>
            <a:br>
              <a:rPr lang="fr-FR" sz="2400" b="1">
                <a:solidFill>
                  <a:srgbClr val="5169B9"/>
                </a:solidFill>
                <a:latin typeface="Arial" panose="020B0604020202020204" pitchFamily="34" charset="0"/>
                <a:cs typeface="Arial" panose="020B0604020202020204" pitchFamily="34" charset="0"/>
              </a:rPr>
            </a:br>
            <a:br>
              <a:rPr lang="fr-FR" sz="2400" b="1">
                <a:solidFill>
                  <a:srgbClr val="5169B9"/>
                </a:solidFill>
                <a:latin typeface="Arial" panose="020B0604020202020204" pitchFamily="34" charset="0"/>
                <a:cs typeface="Arial" panose="020B0604020202020204" pitchFamily="34" charset="0"/>
              </a:rPr>
            </a:br>
            <a:r>
              <a:rPr lang="fr-FR" altLang="fr-FR" sz="2400">
                <a:latin typeface="Arial" panose="020B0604020202020204" pitchFamily="34" charset="0"/>
                <a:cs typeface="Arial" panose="020B0604020202020204" pitchFamily="34" charset="0"/>
              </a:rPr>
              <a:t>Système par répartition </a:t>
            </a:r>
            <a:br>
              <a:rPr lang="fr-FR" altLang="fr-FR" sz="2400">
                <a:latin typeface="Arial" panose="020B0604020202020204" pitchFamily="34" charset="0"/>
                <a:cs typeface="Arial" panose="020B0604020202020204" pitchFamily="34" charset="0"/>
              </a:rPr>
            </a:br>
            <a:r>
              <a:rPr lang="fr-FR" altLang="fr-FR" sz="2400" i="1">
                <a:latin typeface="Arial" panose="020B0604020202020204" pitchFamily="34" charset="0"/>
                <a:cs typeface="Arial" panose="020B0604020202020204" pitchFamily="34" charset="0"/>
              </a:rPr>
              <a:t>ou</a:t>
            </a:r>
            <a:r>
              <a:rPr lang="fr-FR" altLang="fr-FR" sz="2400">
                <a:latin typeface="Arial" panose="020B0604020202020204" pitchFamily="34" charset="0"/>
                <a:cs typeface="Arial" panose="020B0604020202020204" pitchFamily="34" charset="0"/>
              </a:rPr>
              <a:t> </a:t>
            </a:r>
            <a:br>
              <a:rPr lang="fr-FR" altLang="fr-FR" sz="2400">
                <a:latin typeface="Arial" panose="020B0604020202020204" pitchFamily="34" charset="0"/>
                <a:cs typeface="Arial" panose="020B0604020202020204" pitchFamily="34" charset="0"/>
              </a:rPr>
            </a:br>
            <a:r>
              <a:rPr lang="fr-FR" altLang="fr-FR" sz="2400">
                <a:latin typeface="Arial" panose="020B0604020202020204" pitchFamily="34" charset="0"/>
                <a:cs typeface="Arial" panose="020B0604020202020204" pitchFamily="34" charset="0"/>
              </a:rPr>
              <a:t>par capitalisation ?</a:t>
            </a:r>
            <a:br>
              <a:rPr lang="fr-FR" altLang="fr-FR" sz="2400">
                <a:latin typeface="Arial" panose="020B0604020202020204" pitchFamily="34" charset="0"/>
                <a:cs typeface="Arial" panose="020B0604020202020204" pitchFamily="34" charset="0"/>
              </a:rPr>
            </a:br>
            <a:br>
              <a:rPr lang="fr-FR" altLang="fr-FR" sz="2400">
                <a:latin typeface="Arial" panose="020B0604020202020204" pitchFamily="34" charset="0"/>
                <a:cs typeface="Arial" panose="020B0604020202020204" pitchFamily="34" charset="0"/>
              </a:rPr>
            </a:br>
            <a:r>
              <a:rPr lang="fr-FR" altLang="fr-FR" sz="2400">
                <a:latin typeface="Arial" panose="020B0604020202020204" pitchFamily="34" charset="0"/>
                <a:cs typeface="Arial" panose="020B0604020202020204" pitchFamily="34" charset="0"/>
              </a:rPr>
              <a:t>Système à cotisations définies </a:t>
            </a:r>
            <a:br>
              <a:rPr lang="fr-FR" altLang="fr-FR" sz="2400">
                <a:latin typeface="Arial" panose="020B0604020202020204" pitchFamily="34" charset="0"/>
                <a:cs typeface="Arial" panose="020B0604020202020204" pitchFamily="34" charset="0"/>
              </a:rPr>
            </a:br>
            <a:r>
              <a:rPr lang="fr-FR" altLang="fr-FR" sz="2400" i="1">
                <a:latin typeface="Arial" panose="020B0604020202020204" pitchFamily="34" charset="0"/>
                <a:cs typeface="Arial" panose="020B0604020202020204" pitchFamily="34" charset="0"/>
              </a:rPr>
              <a:t>ou</a:t>
            </a:r>
            <a:r>
              <a:rPr lang="fr-FR" altLang="fr-FR" sz="2400">
                <a:latin typeface="Arial" panose="020B0604020202020204" pitchFamily="34" charset="0"/>
                <a:cs typeface="Arial" panose="020B0604020202020204" pitchFamily="34" charset="0"/>
              </a:rPr>
              <a:t> </a:t>
            </a:r>
            <a:br>
              <a:rPr lang="fr-FR" altLang="fr-FR" sz="2400">
                <a:latin typeface="Arial" panose="020B0604020202020204" pitchFamily="34" charset="0"/>
                <a:cs typeface="Arial" panose="020B0604020202020204" pitchFamily="34" charset="0"/>
              </a:rPr>
            </a:br>
            <a:r>
              <a:rPr lang="fr-FR" altLang="fr-FR" sz="2400">
                <a:latin typeface="Arial" panose="020B0604020202020204" pitchFamily="34" charset="0"/>
                <a:cs typeface="Arial" panose="020B0604020202020204" pitchFamily="34" charset="0"/>
              </a:rPr>
              <a:t>à prestations définies ?</a:t>
            </a:r>
            <a:br>
              <a:rPr lang="fr-FR" altLang="fr-FR" sz="2400">
                <a:latin typeface="Arial" panose="020B0604020202020204" pitchFamily="34" charset="0"/>
                <a:cs typeface="Arial" panose="020B0604020202020204" pitchFamily="34" charset="0"/>
              </a:rPr>
            </a:br>
            <a:br>
              <a:rPr lang="fr-FR" altLang="fr-FR" sz="2400">
                <a:latin typeface="Arial" panose="020B0604020202020204" pitchFamily="34" charset="0"/>
                <a:cs typeface="Arial" panose="020B0604020202020204" pitchFamily="34" charset="0"/>
              </a:rPr>
            </a:br>
            <a:r>
              <a:rPr lang="fr-FR" altLang="fr-FR" sz="2400">
                <a:latin typeface="Arial" panose="020B0604020202020204" pitchFamily="34" charset="0"/>
                <a:cs typeface="Arial" panose="020B0604020202020204" pitchFamily="34" charset="0"/>
              </a:rPr>
              <a:t>Pilotage et gestion par les salariés </a:t>
            </a:r>
            <a:br>
              <a:rPr lang="fr-FR" altLang="fr-FR" sz="2400">
                <a:latin typeface="Arial" panose="020B0604020202020204" pitchFamily="34" charset="0"/>
                <a:cs typeface="Arial" panose="020B0604020202020204" pitchFamily="34" charset="0"/>
              </a:rPr>
            </a:br>
            <a:r>
              <a:rPr lang="fr-FR" altLang="fr-FR" sz="2400" i="1">
                <a:latin typeface="Arial" panose="020B0604020202020204" pitchFamily="34" charset="0"/>
                <a:cs typeface="Arial" panose="020B0604020202020204" pitchFamily="34" charset="0"/>
              </a:rPr>
              <a:t>ou</a:t>
            </a:r>
            <a:r>
              <a:rPr lang="fr-FR" altLang="fr-FR" sz="2400">
                <a:latin typeface="Arial" panose="020B0604020202020204" pitchFamily="34" charset="0"/>
                <a:cs typeface="Arial" panose="020B0604020202020204" pitchFamily="34" charset="0"/>
              </a:rPr>
              <a:t> </a:t>
            </a:r>
            <a:br>
              <a:rPr lang="fr-FR" altLang="fr-FR" sz="2400">
                <a:latin typeface="Arial" panose="020B0604020202020204" pitchFamily="34" charset="0"/>
                <a:cs typeface="Arial" panose="020B0604020202020204" pitchFamily="34" charset="0"/>
              </a:rPr>
            </a:br>
            <a:r>
              <a:rPr lang="fr-FR" altLang="fr-FR" sz="2400">
                <a:latin typeface="Arial" panose="020B0604020202020204" pitchFamily="34" charset="0"/>
                <a:cs typeface="Arial" panose="020B0604020202020204" pitchFamily="34" charset="0"/>
              </a:rPr>
              <a:t>pilotage étatique ?</a:t>
            </a:r>
            <a:br>
              <a:rPr lang="fr-FR" sz="2400">
                <a:latin typeface="Arial" panose="020B0604020202020204" pitchFamily="34" charset="0"/>
                <a:cs typeface="Arial" panose="020B0604020202020204" pitchFamily="34" charset="0"/>
              </a:rPr>
            </a:br>
            <a:endParaRPr lang="fr-FR"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0EA2F12-6644-A831-5186-DB4AAC5A2458}"/>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09EC2D2-B599-855A-1BB2-B460FF742BCE}"/>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3">
            <a:extLst>
              <a:ext uri="{FF2B5EF4-FFF2-40B4-BE49-F238E27FC236}">
                <a16:creationId xmlns:a16="http://schemas.microsoft.com/office/drawing/2014/main" id="{C232D24C-5954-6F11-BFF4-0079BB7BB5EC}"/>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10" name="Ellipse 9">
            <a:extLst>
              <a:ext uri="{FF2B5EF4-FFF2-40B4-BE49-F238E27FC236}">
                <a16:creationId xmlns:a16="http://schemas.microsoft.com/office/drawing/2014/main" id="{40254431-ACA0-F82D-B1B5-76A2C6A6B8E3}"/>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BA67F47-2395-41EB-121D-BD76A68F64E5}"/>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138CC28-63F4-6895-872C-585F1844C858}"/>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FDE363B-8008-320F-001F-4F9E1057E68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60F0126-5249-93E5-840E-1CF69D1F75BE}"/>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9996246-0D0D-7CA6-65B5-F930E24E43F7}"/>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90107E94-236C-7AC1-CCCE-C52F389F4A4B}"/>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3B5DFF3-3BD7-C252-D7E8-F3432E62E727}"/>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788C56E8-AFF7-6A0C-5752-D746C253DCF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F3DB334F-AB94-EB26-FFD8-637884196F9A}"/>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9C04CA3D-74C6-9671-F1E0-39F38B099561}"/>
              </a:ext>
            </a:extLst>
          </p:cNvPr>
          <p:cNvPicPr>
            <a:picLocks noChangeAspect="1"/>
          </p:cNvPicPr>
          <p:nvPr/>
        </p:nvPicPr>
        <p:blipFill rotWithShape="1">
          <a:blip r:embed="rId3"/>
          <a:srcRect t="1" b="25649"/>
          <a:stretch/>
        </p:blipFill>
        <p:spPr>
          <a:xfrm>
            <a:off x="502384" y="219762"/>
            <a:ext cx="863600" cy="4815534"/>
          </a:xfrm>
          <a:prstGeom prst="rect">
            <a:avLst/>
          </a:prstGeom>
        </p:spPr>
      </p:pic>
      <p:pic>
        <p:nvPicPr>
          <p:cNvPr id="21" name="Image 20">
            <a:extLst>
              <a:ext uri="{FF2B5EF4-FFF2-40B4-BE49-F238E27FC236}">
                <a16:creationId xmlns:a16="http://schemas.microsoft.com/office/drawing/2014/main" id="{2B8C941A-D0E9-9082-6D7C-790D2E520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5910" y="420130"/>
            <a:ext cx="4192727" cy="5989610"/>
          </a:xfrm>
          <a:prstGeom prst="rect">
            <a:avLst/>
          </a:prstGeom>
        </p:spPr>
      </p:pic>
      <p:sp>
        <p:nvSpPr>
          <p:cNvPr id="69" name="Rectangle 68">
            <a:extLst>
              <a:ext uri="{FF2B5EF4-FFF2-40B4-BE49-F238E27FC236}">
                <a16:creationId xmlns:a16="http://schemas.microsoft.com/office/drawing/2014/main" id="{C171962C-A9E0-1A98-3E24-2ECE7844D426}"/>
              </a:ext>
            </a:extLst>
          </p:cNvPr>
          <p:cNvSpPr/>
          <p:nvPr/>
        </p:nvSpPr>
        <p:spPr>
          <a:xfrm>
            <a:off x="-21081" y="370280"/>
            <a:ext cx="12690389" cy="613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Titre 3">
            <a:extLst>
              <a:ext uri="{FF2B5EF4-FFF2-40B4-BE49-F238E27FC236}">
                <a16:creationId xmlns:a16="http://schemas.microsoft.com/office/drawing/2014/main" id="{D90145D1-048D-BFDD-E2B0-FA8F16965490}"/>
              </a:ext>
            </a:extLst>
          </p:cNvPr>
          <p:cNvSpPr txBox="1">
            <a:spLocks/>
          </p:cNvSpPr>
          <p:nvPr/>
        </p:nvSpPr>
        <p:spPr>
          <a:xfrm>
            <a:off x="1573619" y="785812"/>
            <a:ext cx="5788388" cy="60721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defRPr/>
            </a:pPr>
            <a:r>
              <a:rPr lang="fr-FR" sz="2400" b="1">
                <a:solidFill>
                  <a:srgbClr val="5169B9"/>
                </a:solidFill>
                <a:latin typeface="Arial" panose="020B0604020202020204" pitchFamily="34" charset="0"/>
                <a:cs typeface="Arial" panose="020B0604020202020204" pitchFamily="34" charset="0"/>
              </a:rPr>
              <a:t>La répartition :</a:t>
            </a:r>
            <a:endParaRPr lang="fr-FR" sz="2400" dirty="0">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EDA688BE-BE0F-198B-4D91-E4B58D5DD755}"/>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A7A89B9B-B038-936B-FA00-D5EEC1215D22}"/>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Titre 3">
            <a:extLst>
              <a:ext uri="{FF2B5EF4-FFF2-40B4-BE49-F238E27FC236}">
                <a16:creationId xmlns:a16="http://schemas.microsoft.com/office/drawing/2014/main" id="{BE7D3C7B-AFF0-DD2F-EA91-273FC6DA7EFD}"/>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74" name="Ellipse 73">
            <a:extLst>
              <a:ext uri="{FF2B5EF4-FFF2-40B4-BE49-F238E27FC236}">
                <a16:creationId xmlns:a16="http://schemas.microsoft.com/office/drawing/2014/main" id="{D24C3024-673C-5D3F-CC7A-945062FF28D7}"/>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FC061F03-2B3B-DA7C-729B-9474F68FD973}"/>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9779934E-B69C-8451-F04B-A25CD211680B}"/>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C3B9A0DE-DCF8-ECF8-1E92-4E5A83CF69A1}"/>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42D800BA-2E1D-C20C-DC9A-3F3B45F23928}"/>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8996C0A8-C388-6FBA-5C8E-233DE49F3032}"/>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05DA9E11-0088-DF2D-9DA5-9A196C50C38D}"/>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9E36FFF6-56E9-C92D-E93D-3E07EB72C087}"/>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a:extLst>
              <a:ext uri="{FF2B5EF4-FFF2-40B4-BE49-F238E27FC236}">
                <a16:creationId xmlns:a16="http://schemas.microsoft.com/office/drawing/2014/main" id="{384FAD4C-B0BC-B7F5-2192-B946F5AE040A}"/>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E67754B2-2C3D-09E9-B6B0-5091629E48C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4" name="Image 83">
            <a:extLst>
              <a:ext uri="{FF2B5EF4-FFF2-40B4-BE49-F238E27FC236}">
                <a16:creationId xmlns:a16="http://schemas.microsoft.com/office/drawing/2014/main" id="{D61F026A-332D-C69C-3AF9-FC1845371F6B}"/>
              </a:ext>
            </a:extLst>
          </p:cNvPr>
          <p:cNvPicPr>
            <a:picLocks noChangeAspect="1"/>
          </p:cNvPicPr>
          <p:nvPr/>
        </p:nvPicPr>
        <p:blipFill rotWithShape="1">
          <a:blip r:embed="rId3"/>
          <a:srcRect t="1" b="25649"/>
          <a:stretch/>
        </p:blipFill>
        <p:spPr>
          <a:xfrm>
            <a:off x="502384" y="219762"/>
            <a:ext cx="863600" cy="4815534"/>
          </a:xfrm>
          <a:prstGeom prst="rect">
            <a:avLst/>
          </a:prstGeom>
        </p:spPr>
      </p:pic>
      <p:pic>
        <p:nvPicPr>
          <p:cNvPr id="85" name="Image 84">
            <a:extLst>
              <a:ext uri="{FF2B5EF4-FFF2-40B4-BE49-F238E27FC236}">
                <a16:creationId xmlns:a16="http://schemas.microsoft.com/office/drawing/2014/main" id="{2DACC010-7942-6C08-9125-755525CFE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999" y="389488"/>
            <a:ext cx="4161607" cy="5945153"/>
          </a:xfrm>
          <a:prstGeom prst="rect">
            <a:avLst/>
          </a:prstGeom>
        </p:spPr>
      </p:pic>
      <p:sp>
        <p:nvSpPr>
          <p:cNvPr id="86" name="AutoShape 4">
            <a:extLst>
              <a:ext uri="{FF2B5EF4-FFF2-40B4-BE49-F238E27FC236}">
                <a16:creationId xmlns:a16="http://schemas.microsoft.com/office/drawing/2014/main" id="{1C3C0B7F-77BC-5878-EB1B-21F5DB8FA48D}"/>
              </a:ext>
            </a:extLst>
          </p:cNvPr>
          <p:cNvSpPr>
            <a:spLocks noChangeArrowheads="1"/>
          </p:cNvSpPr>
          <p:nvPr/>
        </p:nvSpPr>
        <p:spPr bwMode="auto">
          <a:xfrm>
            <a:off x="2894011" y="1704943"/>
            <a:ext cx="3430103" cy="1114173"/>
          </a:xfrm>
          <a:prstGeom prst="flowChartAlternateProcess">
            <a:avLst/>
          </a:prstGeom>
          <a:solidFill>
            <a:srgbClr val="E51D41"/>
          </a:solidFill>
          <a:ln>
            <a:solidFill>
              <a:srgbClr val="E51D41"/>
            </a:solidFill>
          </a:ln>
        </p:spPr>
        <p:txBody>
          <a:bodyPr wrap="none" anchor="ctr"/>
          <a:lstStyle>
            <a:lvl1pPr>
              <a:defRPr sz="3200">
                <a:solidFill>
                  <a:srgbClr val="500000"/>
                </a:solidFill>
                <a:latin typeface="Comic Sans MS" panose="030F0702030302020204" pitchFamily="66" charset="0"/>
                <a:ea typeface="MS PGothic" panose="020B0600070205080204" pitchFamily="34" charset="-128"/>
              </a:defRPr>
            </a:lvl1pPr>
            <a:lvl2pPr marL="742950" indent="-285750">
              <a:defRPr sz="3200">
                <a:solidFill>
                  <a:srgbClr val="500000"/>
                </a:solidFill>
                <a:latin typeface="Comic Sans MS" panose="030F0702030302020204" pitchFamily="66" charset="0"/>
                <a:ea typeface="MS PGothic" panose="020B0600070205080204" pitchFamily="34" charset="-128"/>
              </a:defRPr>
            </a:lvl2pPr>
            <a:lvl3pPr marL="1143000" indent="-228600">
              <a:defRPr sz="3200">
                <a:solidFill>
                  <a:srgbClr val="500000"/>
                </a:solidFill>
                <a:latin typeface="Comic Sans MS" panose="030F0702030302020204" pitchFamily="66" charset="0"/>
                <a:ea typeface="MS PGothic" panose="020B0600070205080204" pitchFamily="34" charset="-128"/>
              </a:defRPr>
            </a:lvl3pPr>
            <a:lvl4pPr marL="1600200" indent="-228600">
              <a:defRPr sz="3200">
                <a:solidFill>
                  <a:srgbClr val="500000"/>
                </a:solidFill>
                <a:latin typeface="Comic Sans MS" panose="030F0702030302020204" pitchFamily="66" charset="0"/>
                <a:ea typeface="MS PGothic" panose="020B0600070205080204" pitchFamily="34" charset="-128"/>
              </a:defRPr>
            </a:lvl4pPr>
            <a:lvl5pPr marL="2057400" indent="-22860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Cotisations des actifs</a:t>
            </a:r>
          </a:p>
        </p:txBody>
      </p:sp>
      <p:sp>
        <p:nvSpPr>
          <p:cNvPr id="87" name="AutoShape 5">
            <a:extLst>
              <a:ext uri="{FF2B5EF4-FFF2-40B4-BE49-F238E27FC236}">
                <a16:creationId xmlns:a16="http://schemas.microsoft.com/office/drawing/2014/main" id="{8FC41714-DFE5-8982-B881-7C856E5B15F0}"/>
              </a:ext>
            </a:extLst>
          </p:cNvPr>
          <p:cNvSpPr>
            <a:spLocks noChangeArrowheads="1"/>
          </p:cNvSpPr>
          <p:nvPr/>
        </p:nvSpPr>
        <p:spPr bwMode="auto">
          <a:xfrm>
            <a:off x="1337263" y="3824257"/>
            <a:ext cx="2880278" cy="1034682"/>
          </a:xfrm>
          <a:prstGeom prst="flowChartAlternateProcess">
            <a:avLst/>
          </a:prstGeom>
          <a:solidFill>
            <a:srgbClr val="E51D41"/>
          </a:solidFill>
          <a:ln w="9525">
            <a:solidFill>
              <a:srgbClr val="000000"/>
            </a:solidFill>
            <a:miter lim="800000"/>
            <a:headEnd/>
            <a:tailEnd/>
          </a:ln>
        </p:spPr>
        <p:txBody>
          <a:bodyPr wrap="none" anchor="ctr"/>
          <a:lstStyle>
            <a:lvl1pPr>
              <a:defRPr sz="3200">
                <a:solidFill>
                  <a:srgbClr val="500000"/>
                </a:solidFill>
                <a:latin typeface="Comic Sans MS" panose="030F0702030302020204" pitchFamily="66" charset="0"/>
                <a:ea typeface="MS PGothic" panose="020B0600070205080204" pitchFamily="34" charset="-128"/>
              </a:defRPr>
            </a:lvl1pPr>
            <a:lvl2pPr marL="742950" indent="-285750">
              <a:defRPr sz="3200">
                <a:solidFill>
                  <a:srgbClr val="500000"/>
                </a:solidFill>
                <a:latin typeface="Comic Sans MS" panose="030F0702030302020204" pitchFamily="66" charset="0"/>
                <a:ea typeface="MS PGothic" panose="020B0600070205080204" pitchFamily="34" charset="-128"/>
              </a:defRPr>
            </a:lvl2pPr>
            <a:lvl3pPr marL="1143000" indent="-228600">
              <a:defRPr sz="3200">
                <a:solidFill>
                  <a:srgbClr val="500000"/>
                </a:solidFill>
                <a:latin typeface="Comic Sans MS" panose="030F0702030302020204" pitchFamily="66" charset="0"/>
                <a:ea typeface="MS PGothic" panose="020B0600070205080204" pitchFamily="34" charset="-128"/>
              </a:defRPr>
            </a:lvl3pPr>
            <a:lvl4pPr marL="1600200" indent="-228600">
              <a:defRPr sz="3200">
                <a:solidFill>
                  <a:srgbClr val="500000"/>
                </a:solidFill>
                <a:latin typeface="Comic Sans MS" panose="030F0702030302020204" pitchFamily="66" charset="0"/>
                <a:ea typeface="MS PGothic" panose="020B0600070205080204" pitchFamily="34" charset="-128"/>
              </a:defRPr>
            </a:lvl4pPr>
            <a:lvl5pPr marL="2057400" indent="-22860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Constitution de leurs </a:t>
            </a:r>
          </a:p>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futurs droits</a:t>
            </a:r>
          </a:p>
        </p:txBody>
      </p:sp>
      <p:sp>
        <p:nvSpPr>
          <p:cNvPr id="88" name="AutoShape 6">
            <a:extLst>
              <a:ext uri="{FF2B5EF4-FFF2-40B4-BE49-F238E27FC236}">
                <a16:creationId xmlns:a16="http://schemas.microsoft.com/office/drawing/2014/main" id="{1442EEFC-2BE6-4A2B-285E-D9B67A80F9C8}"/>
              </a:ext>
            </a:extLst>
          </p:cNvPr>
          <p:cNvSpPr>
            <a:spLocks noChangeArrowheads="1"/>
          </p:cNvSpPr>
          <p:nvPr/>
        </p:nvSpPr>
        <p:spPr bwMode="auto">
          <a:xfrm>
            <a:off x="4853978" y="3824257"/>
            <a:ext cx="2959508" cy="1034682"/>
          </a:xfrm>
          <a:prstGeom prst="flowChartAlternateProcess">
            <a:avLst/>
          </a:prstGeom>
          <a:solidFill>
            <a:srgbClr val="E51D41"/>
          </a:solidFill>
          <a:ln>
            <a:solidFill>
              <a:srgbClr val="E51D41"/>
            </a:solidFill>
          </a:ln>
        </p:spPr>
        <p:txBody>
          <a:bodyPr wrap="none" anchor="ctr"/>
          <a:lstStyle>
            <a:lvl1pPr>
              <a:defRPr sz="3200">
                <a:solidFill>
                  <a:srgbClr val="500000"/>
                </a:solidFill>
                <a:latin typeface="Comic Sans MS" panose="030F0702030302020204" pitchFamily="66" charset="0"/>
                <a:ea typeface="MS PGothic" panose="020B0600070205080204" pitchFamily="34" charset="-128"/>
              </a:defRPr>
            </a:lvl1pPr>
            <a:lvl2pPr marL="742950" indent="-285750">
              <a:defRPr sz="3200">
                <a:solidFill>
                  <a:srgbClr val="500000"/>
                </a:solidFill>
                <a:latin typeface="Comic Sans MS" panose="030F0702030302020204" pitchFamily="66" charset="0"/>
                <a:ea typeface="MS PGothic" panose="020B0600070205080204" pitchFamily="34" charset="-128"/>
              </a:defRPr>
            </a:lvl2pPr>
            <a:lvl3pPr marL="1143000" indent="-228600">
              <a:defRPr sz="3200">
                <a:solidFill>
                  <a:srgbClr val="500000"/>
                </a:solidFill>
                <a:latin typeface="Comic Sans MS" panose="030F0702030302020204" pitchFamily="66" charset="0"/>
                <a:ea typeface="MS PGothic" panose="020B0600070205080204" pitchFamily="34" charset="-128"/>
              </a:defRPr>
            </a:lvl3pPr>
            <a:lvl4pPr marL="1600200" indent="-228600">
              <a:defRPr sz="3200">
                <a:solidFill>
                  <a:srgbClr val="500000"/>
                </a:solidFill>
                <a:latin typeface="Comic Sans MS" panose="030F0702030302020204" pitchFamily="66" charset="0"/>
                <a:ea typeface="MS PGothic" panose="020B0600070205080204" pitchFamily="34" charset="-128"/>
              </a:defRPr>
            </a:lvl4pPr>
            <a:lvl5pPr marL="2057400" indent="-22860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Financement des </a:t>
            </a:r>
          </a:p>
          <a:p>
            <a:pPr algn="ctr" fontAlgn="base">
              <a:spcBef>
                <a:spcPct val="0"/>
              </a:spcBef>
              <a:spcAft>
                <a:spcPct val="0"/>
              </a:spcAft>
            </a:pPr>
            <a:r>
              <a:rPr lang="fr-FR" altLang="fr-FR" sz="1800" b="1" dirty="0">
                <a:solidFill>
                  <a:srgbClr val="FFFFFF"/>
                </a:solidFill>
                <a:latin typeface="Arial" panose="020B0604020202020204" pitchFamily="34" charset="0"/>
                <a:cs typeface="Times New Roman" panose="02020603050405020304" pitchFamily="18" charset="0"/>
              </a:rPr>
              <a:t>pensions des retraités</a:t>
            </a:r>
          </a:p>
        </p:txBody>
      </p:sp>
      <p:cxnSp>
        <p:nvCxnSpPr>
          <p:cNvPr id="89" name="AutoShape 7">
            <a:extLst>
              <a:ext uri="{FF2B5EF4-FFF2-40B4-BE49-F238E27FC236}">
                <a16:creationId xmlns:a16="http://schemas.microsoft.com/office/drawing/2014/main" id="{7CDD2B23-D5FE-61AC-B898-75635DD06CD7}"/>
              </a:ext>
            </a:extLst>
          </p:cNvPr>
          <p:cNvCxnSpPr>
            <a:cxnSpLocks noChangeShapeType="1"/>
            <a:endCxn id="86" idx="1"/>
          </p:cNvCxnSpPr>
          <p:nvPr/>
        </p:nvCxnSpPr>
        <p:spPr bwMode="auto">
          <a:xfrm rot="5400000" flipH="1" flipV="1">
            <a:off x="1916842" y="2847088"/>
            <a:ext cx="1562227" cy="392112"/>
          </a:xfrm>
          <a:prstGeom prst="bentConnector2">
            <a:avLst/>
          </a:prstGeom>
          <a:noFill/>
          <a:ln w="38100" cap="sq">
            <a:solidFill>
              <a:srgbClr val="E51D41"/>
            </a:solidFill>
            <a:miter lim="800000"/>
            <a:headEnd type="triangle" w="lg" len="med"/>
            <a:tailEnd type="none" w="sm" len="sm"/>
          </a:ln>
          <a:extLst>
            <a:ext uri="{909E8E84-426E-40DD-AFC4-6F175D3DCCD1}">
              <a14:hiddenFill xmlns:a14="http://schemas.microsoft.com/office/drawing/2010/main">
                <a:noFill/>
              </a14:hiddenFill>
            </a:ext>
          </a:extLst>
        </p:spPr>
      </p:cxnSp>
      <p:cxnSp>
        <p:nvCxnSpPr>
          <p:cNvPr id="90" name="AutoShape 8">
            <a:extLst>
              <a:ext uri="{FF2B5EF4-FFF2-40B4-BE49-F238E27FC236}">
                <a16:creationId xmlns:a16="http://schemas.microsoft.com/office/drawing/2014/main" id="{EBE4E305-296A-8C30-F89B-7A2C2651D1C8}"/>
              </a:ext>
            </a:extLst>
          </p:cNvPr>
          <p:cNvCxnSpPr>
            <a:cxnSpLocks noChangeShapeType="1"/>
            <a:stCxn id="88" idx="0"/>
            <a:endCxn id="88" idx="0"/>
          </p:cNvCxnSpPr>
          <p:nvPr/>
        </p:nvCxnSpPr>
        <p:spPr bwMode="auto">
          <a:xfrm>
            <a:off x="6333732" y="3824257"/>
            <a:ext cx="0" cy="0"/>
          </a:xfrm>
          <a:prstGeom prst="straightConnector1">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cxnSp>
      <p:cxnSp>
        <p:nvCxnSpPr>
          <p:cNvPr id="91" name="AutoShape 9">
            <a:extLst>
              <a:ext uri="{FF2B5EF4-FFF2-40B4-BE49-F238E27FC236}">
                <a16:creationId xmlns:a16="http://schemas.microsoft.com/office/drawing/2014/main" id="{D2A98758-1AE7-7354-159B-1A3729BF9C35}"/>
              </a:ext>
            </a:extLst>
          </p:cNvPr>
          <p:cNvCxnSpPr>
            <a:cxnSpLocks noChangeShapeType="1"/>
            <a:stCxn id="86" idx="3"/>
          </p:cNvCxnSpPr>
          <p:nvPr/>
        </p:nvCxnSpPr>
        <p:spPr bwMode="auto">
          <a:xfrm>
            <a:off x="6324114" y="2262030"/>
            <a:ext cx="852178" cy="1562226"/>
          </a:xfrm>
          <a:prstGeom prst="bentConnector2">
            <a:avLst/>
          </a:prstGeom>
          <a:noFill/>
          <a:ln w="38100" cap="sq">
            <a:solidFill>
              <a:srgbClr val="E51D41"/>
            </a:solidFill>
            <a:miter lim="800000"/>
            <a:headEnd type="none" w="sm" len="sm"/>
            <a:tailEnd type="triangle" w="lg" len="med"/>
          </a:ln>
          <a:extLst>
            <a:ext uri="{909E8E84-426E-40DD-AFC4-6F175D3DCCD1}">
              <a14:hiddenFill xmlns:a14="http://schemas.microsoft.com/office/drawing/2010/main">
                <a:noFill/>
              </a14:hiddenFill>
            </a:ext>
          </a:extLst>
        </p:spPr>
      </p:cxnSp>
      <p:sp>
        <p:nvSpPr>
          <p:cNvPr id="92" name="Rectangle 91">
            <a:extLst>
              <a:ext uri="{FF2B5EF4-FFF2-40B4-BE49-F238E27FC236}">
                <a16:creationId xmlns:a16="http://schemas.microsoft.com/office/drawing/2014/main" id="{9C7F7C90-CD08-2B4C-9B57-5C92E77CB948}"/>
              </a:ext>
            </a:extLst>
          </p:cNvPr>
          <p:cNvSpPr/>
          <p:nvPr/>
        </p:nvSpPr>
        <p:spPr>
          <a:xfrm>
            <a:off x="-160638" y="361507"/>
            <a:ext cx="12690389" cy="613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Titre 3">
            <a:extLst>
              <a:ext uri="{FF2B5EF4-FFF2-40B4-BE49-F238E27FC236}">
                <a16:creationId xmlns:a16="http://schemas.microsoft.com/office/drawing/2014/main" id="{E3931ECE-99FC-84C9-BB1A-46D5C9AE1274}"/>
              </a:ext>
            </a:extLst>
          </p:cNvPr>
          <p:cNvSpPr txBox="1">
            <a:spLocks/>
          </p:cNvSpPr>
          <p:nvPr/>
        </p:nvSpPr>
        <p:spPr>
          <a:xfrm>
            <a:off x="1573619" y="785812"/>
            <a:ext cx="5788388" cy="14008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defRPr/>
            </a:pPr>
            <a:r>
              <a:rPr lang="fr-FR" sz="2400" b="1">
                <a:solidFill>
                  <a:srgbClr val="5169B9"/>
                </a:solidFill>
                <a:latin typeface="Arial" panose="020B0604020202020204" pitchFamily="34" charset="0"/>
                <a:cs typeface="Arial" panose="020B0604020202020204" pitchFamily="34" charset="0"/>
              </a:rPr>
              <a:t>La répartition :</a:t>
            </a:r>
            <a:endParaRPr lang="fr-FR" sz="2400" dirty="0">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A7F4EF01-2CB7-33BA-08CD-CCE57A12B628}"/>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C4317FA0-28D6-C41C-17CB-CAE86EF769BB}"/>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Titre 3">
            <a:extLst>
              <a:ext uri="{FF2B5EF4-FFF2-40B4-BE49-F238E27FC236}">
                <a16:creationId xmlns:a16="http://schemas.microsoft.com/office/drawing/2014/main" id="{08A0A40B-2038-2D26-55E3-9C1AE639329E}"/>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97" name="Ellipse 96">
            <a:extLst>
              <a:ext uri="{FF2B5EF4-FFF2-40B4-BE49-F238E27FC236}">
                <a16:creationId xmlns:a16="http://schemas.microsoft.com/office/drawing/2014/main" id="{A1CABFE1-6EC0-1866-EFE8-59D85E0C4B9B}"/>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5D6AF230-1609-3ECD-881B-1760B1C2AA67}"/>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a:extLst>
              <a:ext uri="{FF2B5EF4-FFF2-40B4-BE49-F238E27FC236}">
                <a16:creationId xmlns:a16="http://schemas.microsoft.com/office/drawing/2014/main" id="{C6EB53FB-D43D-DF0E-49D7-4D5D016E93D7}"/>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a:extLst>
              <a:ext uri="{FF2B5EF4-FFF2-40B4-BE49-F238E27FC236}">
                <a16:creationId xmlns:a16="http://schemas.microsoft.com/office/drawing/2014/main" id="{CF6A5147-B188-A443-7B89-969E53D0EB9D}"/>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78468CF0-5B70-B0D8-24D2-FF0F9D509366}"/>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a:extLst>
              <a:ext uri="{FF2B5EF4-FFF2-40B4-BE49-F238E27FC236}">
                <a16:creationId xmlns:a16="http://schemas.microsoft.com/office/drawing/2014/main" id="{8332AC3F-051C-AA47-BD58-8ADAB80A1191}"/>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a:extLst>
              <a:ext uri="{FF2B5EF4-FFF2-40B4-BE49-F238E27FC236}">
                <a16:creationId xmlns:a16="http://schemas.microsoft.com/office/drawing/2014/main" id="{21BA6C99-22E0-AF46-7C19-5129A1F34B09}"/>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A5795982-EB14-B69D-318A-85B1077F4867}"/>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1C79CD01-C71B-5357-EE0E-F5509E50ACFF}"/>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a:extLst>
              <a:ext uri="{FF2B5EF4-FFF2-40B4-BE49-F238E27FC236}">
                <a16:creationId xmlns:a16="http://schemas.microsoft.com/office/drawing/2014/main" id="{F0481DC1-CFCE-6598-B85F-D85761206501}"/>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7" name="Image 106">
            <a:extLst>
              <a:ext uri="{FF2B5EF4-FFF2-40B4-BE49-F238E27FC236}">
                <a16:creationId xmlns:a16="http://schemas.microsoft.com/office/drawing/2014/main" id="{5A75251E-89EF-5D97-21C5-BCA496388C98}"/>
              </a:ext>
            </a:extLst>
          </p:cNvPr>
          <p:cNvPicPr>
            <a:picLocks noChangeAspect="1"/>
          </p:cNvPicPr>
          <p:nvPr/>
        </p:nvPicPr>
        <p:blipFill rotWithShape="1">
          <a:blip r:embed="rId3"/>
          <a:srcRect t="1" b="25649"/>
          <a:stretch/>
        </p:blipFill>
        <p:spPr>
          <a:xfrm>
            <a:off x="502384" y="219762"/>
            <a:ext cx="863600" cy="4815534"/>
          </a:xfrm>
          <a:prstGeom prst="rect">
            <a:avLst/>
          </a:prstGeom>
        </p:spPr>
      </p:pic>
      <p:cxnSp>
        <p:nvCxnSpPr>
          <p:cNvPr id="108" name="AutoShape 8">
            <a:extLst>
              <a:ext uri="{FF2B5EF4-FFF2-40B4-BE49-F238E27FC236}">
                <a16:creationId xmlns:a16="http://schemas.microsoft.com/office/drawing/2014/main" id="{9AB2F678-BC2B-28F6-04A0-5A1AA7ADCDA6}"/>
              </a:ext>
            </a:extLst>
          </p:cNvPr>
          <p:cNvCxnSpPr>
            <a:cxnSpLocks noChangeShapeType="1"/>
          </p:cNvCxnSpPr>
          <p:nvPr/>
        </p:nvCxnSpPr>
        <p:spPr bwMode="auto">
          <a:xfrm>
            <a:off x="6333732" y="3824257"/>
            <a:ext cx="0" cy="0"/>
          </a:xfrm>
          <a:prstGeom prst="straightConnector1">
            <a:avLst/>
          </a:prstGeom>
          <a:noFill/>
          <a:ln w="12700" cap="sq">
            <a:solidFill>
              <a:sysClr val="windowText" lastClr="000000"/>
            </a:solidFill>
            <a:round/>
            <a:headEnd type="none" w="sm" len="sm"/>
            <a:tailEnd type="none" w="sm" len="sm"/>
          </a:ln>
          <a:extLst>
            <a:ext uri="{909E8E84-426E-40DD-AFC4-6F175D3DCCD1}">
              <a14:hiddenFill xmlns:a14="http://schemas.microsoft.com/office/drawing/2010/main">
                <a:noFill/>
              </a14:hiddenFill>
            </a:ext>
          </a:extLst>
        </p:spPr>
      </p:cxnSp>
      <p:pic>
        <p:nvPicPr>
          <p:cNvPr id="109" name="Image 108">
            <a:extLst>
              <a:ext uri="{FF2B5EF4-FFF2-40B4-BE49-F238E27FC236}">
                <a16:creationId xmlns:a16="http://schemas.microsoft.com/office/drawing/2014/main" id="{5D387E75-90B6-1239-FC96-6E9D3AA666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7508" y="361506"/>
            <a:ext cx="4294491" cy="6134987"/>
          </a:xfrm>
          <a:prstGeom prst="rect">
            <a:avLst/>
          </a:prstGeom>
        </p:spPr>
      </p:pic>
      <p:sp>
        <p:nvSpPr>
          <p:cNvPr id="110" name="Ellipse 109">
            <a:extLst>
              <a:ext uri="{FF2B5EF4-FFF2-40B4-BE49-F238E27FC236}">
                <a16:creationId xmlns:a16="http://schemas.microsoft.com/office/drawing/2014/main" id="{52A621D8-4FDD-3E85-B8C7-B1EFD1A95CB1}"/>
              </a:ext>
            </a:extLst>
          </p:cNvPr>
          <p:cNvSpPr>
            <a:spLocks noChangeArrowheads="1"/>
          </p:cNvSpPr>
          <p:nvPr/>
        </p:nvSpPr>
        <p:spPr bwMode="auto">
          <a:xfrm>
            <a:off x="4217604" y="2171719"/>
            <a:ext cx="3679903" cy="1191585"/>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fontAlgn="base" hangingPunct="1">
              <a:spcBef>
                <a:spcPct val="0"/>
              </a:spcBef>
              <a:spcAft>
                <a:spcPct val="0"/>
              </a:spcAft>
              <a:defRPr/>
            </a:pPr>
            <a:r>
              <a:rPr lang="fr-FR" altLang="fr-FR" sz="2000" b="1" dirty="0">
                <a:solidFill>
                  <a:srgbClr val="5169B9"/>
                </a:solidFill>
                <a:latin typeface="Arial" panose="020B0604020202020204" pitchFamily="34" charset="0"/>
                <a:cs typeface="Arial" panose="020B0604020202020204" pitchFamily="34" charset="0"/>
              </a:rPr>
              <a:t>À cotisations définies </a:t>
            </a:r>
            <a:br>
              <a:rPr lang="fr-FR" altLang="fr-FR" sz="2000" b="1" dirty="0">
                <a:solidFill>
                  <a:srgbClr val="5169B9"/>
                </a:solidFill>
                <a:latin typeface="Arial" panose="020B0604020202020204" pitchFamily="34" charset="0"/>
                <a:cs typeface="Arial" panose="020B0604020202020204" pitchFamily="34" charset="0"/>
              </a:rPr>
            </a:br>
            <a:r>
              <a:rPr lang="fr-FR" altLang="fr-FR" sz="2000" dirty="0">
                <a:solidFill>
                  <a:srgbClr val="5169B9"/>
                </a:solidFill>
                <a:latin typeface="Arial" panose="020B0604020202020204" pitchFamily="34" charset="0"/>
                <a:cs typeface="Arial" panose="020B0604020202020204" pitchFamily="34" charset="0"/>
              </a:rPr>
              <a:t>= blocage définitif des ressources</a:t>
            </a:r>
          </a:p>
        </p:txBody>
      </p:sp>
      <p:sp>
        <p:nvSpPr>
          <p:cNvPr id="111" name="Ellipse 110">
            <a:extLst>
              <a:ext uri="{FF2B5EF4-FFF2-40B4-BE49-F238E27FC236}">
                <a16:creationId xmlns:a16="http://schemas.microsoft.com/office/drawing/2014/main" id="{D43B96E9-2BCD-CE2E-7630-CCAB58BAA56E}"/>
              </a:ext>
            </a:extLst>
          </p:cNvPr>
          <p:cNvSpPr>
            <a:spLocks noChangeArrowheads="1"/>
          </p:cNvSpPr>
          <p:nvPr/>
        </p:nvSpPr>
        <p:spPr bwMode="auto">
          <a:xfrm>
            <a:off x="1951638" y="5146532"/>
            <a:ext cx="2746471" cy="1244138"/>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Pension =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 garanti </a:t>
            </a:r>
            <a:b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b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et prédéfini </a:t>
            </a:r>
            <a:b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b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du salaire</a:t>
            </a:r>
          </a:p>
        </p:txBody>
      </p:sp>
      <p:sp>
        <p:nvSpPr>
          <p:cNvPr id="112" name="Ellipse 111">
            <a:extLst>
              <a:ext uri="{FF2B5EF4-FFF2-40B4-BE49-F238E27FC236}">
                <a16:creationId xmlns:a16="http://schemas.microsoft.com/office/drawing/2014/main" id="{528C60A2-12C3-223E-1C9B-DBA62B9A4C99}"/>
              </a:ext>
            </a:extLst>
          </p:cNvPr>
          <p:cNvSpPr>
            <a:spLocks noChangeArrowheads="1"/>
          </p:cNvSpPr>
          <p:nvPr/>
        </p:nvSpPr>
        <p:spPr bwMode="auto">
          <a:xfrm>
            <a:off x="1947617" y="1518363"/>
            <a:ext cx="2434580" cy="2002109"/>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2000" b="1" u="none" strike="noStrike" kern="0" cap="none" spc="0" normalizeH="0" baseline="0" noProof="0" dirty="0">
                <a:ln>
                  <a:noFill/>
                </a:ln>
                <a:solidFill>
                  <a:srgbClr val="E51D41"/>
                </a:solidFill>
                <a:effectLst/>
                <a:uLnTx/>
                <a:uFillTx/>
                <a:latin typeface="Arial" panose="020B0604020202020204" pitchFamily="34" charset="0"/>
                <a:cs typeface="Arial" panose="020B0604020202020204" pitchFamily="34" charset="0"/>
              </a:rPr>
              <a:t>À prestations définies</a:t>
            </a:r>
          </a:p>
        </p:txBody>
      </p:sp>
      <p:sp>
        <p:nvSpPr>
          <p:cNvPr id="113" name="Flèche vers le bas 3">
            <a:extLst>
              <a:ext uri="{FF2B5EF4-FFF2-40B4-BE49-F238E27FC236}">
                <a16:creationId xmlns:a16="http://schemas.microsoft.com/office/drawing/2014/main" id="{5DBDB737-5237-17A0-D0FE-B74D53B1B7CB}"/>
              </a:ext>
            </a:extLst>
          </p:cNvPr>
          <p:cNvSpPr>
            <a:spLocks noChangeArrowheads="1"/>
          </p:cNvSpPr>
          <p:nvPr/>
        </p:nvSpPr>
        <p:spPr bwMode="auto">
          <a:xfrm>
            <a:off x="3065696" y="3817124"/>
            <a:ext cx="349593" cy="703755"/>
          </a:xfrm>
          <a:prstGeom prst="downArrow">
            <a:avLst>
              <a:gd name="adj1" fmla="val 50000"/>
              <a:gd name="adj2" fmla="val 50001"/>
            </a:avLst>
          </a:prstGeom>
          <a:solidFill>
            <a:srgbClr val="E51D4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fr-FR" sz="3200">
              <a:solidFill>
                <a:srgbClr val="E51D41"/>
              </a:solidFill>
              <a:latin typeface="Arial"/>
              <a:ea typeface="MS PGothic" panose="020B0600070205080204" pitchFamily="34" charset="-128"/>
            </a:endParaRPr>
          </a:p>
        </p:txBody>
      </p:sp>
      <p:sp>
        <p:nvSpPr>
          <p:cNvPr id="114" name="Ellipse 113">
            <a:extLst>
              <a:ext uri="{FF2B5EF4-FFF2-40B4-BE49-F238E27FC236}">
                <a16:creationId xmlns:a16="http://schemas.microsoft.com/office/drawing/2014/main" id="{277D8B55-FF36-C9E6-4579-940CE97BC808}"/>
              </a:ext>
            </a:extLst>
          </p:cNvPr>
          <p:cNvSpPr>
            <a:spLocks noChangeArrowheads="1"/>
          </p:cNvSpPr>
          <p:nvPr/>
        </p:nvSpPr>
        <p:spPr bwMode="auto">
          <a:xfrm>
            <a:off x="4529732" y="4615955"/>
            <a:ext cx="3367775" cy="1877899"/>
          </a:xfrm>
          <a:prstGeom prst="ellipse">
            <a:avLst/>
          </a:prstGeom>
          <a:noFill/>
          <a:ln>
            <a:noFill/>
            <a:headEnd/>
            <a:tailEnd/>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r>
              <a:rPr lang="fr-FR" sz="2000" b="1" dirty="0">
                <a:solidFill>
                  <a:srgbClr val="5169B9"/>
                </a:solidFill>
                <a:latin typeface="Arial" panose="020B0604020202020204" pitchFamily="34" charset="0"/>
                <a:ea typeface="MS PGothic" panose="020B0600070205080204" pitchFamily="34" charset="-128"/>
                <a:cs typeface="Arial" panose="020B0604020202020204" pitchFamily="34" charset="0"/>
              </a:rPr>
              <a:t>Les pensions </a:t>
            </a:r>
            <a:br>
              <a:rPr lang="fr-FR" sz="2000" b="1" dirty="0">
                <a:solidFill>
                  <a:srgbClr val="5169B9"/>
                </a:solidFill>
                <a:latin typeface="Arial" panose="020B0604020202020204" pitchFamily="34" charset="0"/>
                <a:ea typeface="MS PGothic" panose="020B0600070205080204" pitchFamily="34" charset="-128"/>
                <a:cs typeface="Arial" panose="020B0604020202020204" pitchFamily="34" charset="0"/>
              </a:rPr>
            </a:br>
            <a:r>
              <a:rPr lang="fr-FR" sz="2000" b="1" dirty="0">
                <a:solidFill>
                  <a:srgbClr val="5169B9"/>
                </a:solidFill>
                <a:latin typeface="Arial" panose="020B0604020202020204" pitchFamily="34" charset="0"/>
                <a:ea typeface="MS PGothic" panose="020B0600070205080204" pitchFamily="34" charset="-128"/>
                <a:cs typeface="Arial" panose="020B0604020202020204" pitchFamily="34" charset="0"/>
              </a:rPr>
              <a:t>ne sont plus garanties</a:t>
            </a:r>
          </a:p>
        </p:txBody>
      </p:sp>
      <p:sp>
        <p:nvSpPr>
          <p:cNvPr id="115" name="Flèche vers le bas 13">
            <a:extLst>
              <a:ext uri="{FF2B5EF4-FFF2-40B4-BE49-F238E27FC236}">
                <a16:creationId xmlns:a16="http://schemas.microsoft.com/office/drawing/2014/main" id="{F31D06FD-D795-6BFE-3DDD-98E0DAC5A279}"/>
              </a:ext>
            </a:extLst>
          </p:cNvPr>
          <p:cNvSpPr>
            <a:spLocks noChangeArrowheads="1"/>
          </p:cNvSpPr>
          <p:nvPr/>
        </p:nvSpPr>
        <p:spPr bwMode="auto">
          <a:xfrm>
            <a:off x="5979855" y="3705219"/>
            <a:ext cx="348451" cy="704898"/>
          </a:xfrm>
          <a:prstGeom prst="downArrow">
            <a:avLst>
              <a:gd name="adj1" fmla="val 50000"/>
              <a:gd name="adj2" fmla="val 50002"/>
            </a:avLst>
          </a:prstGeom>
          <a:solidFill>
            <a:srgbClr val="5169B9"/>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fr-FR" sz="3200">
              <a:solidFill>
                <a:srgbClr val="E51D41"/>
              </a:solidFill>
              <a:latin typeface="Arial"/>
              <a:ea typeface="MS PGothic" panose="020B0600070205080204" pitchFamily="34" charset="-128"/>
            </a:endParaRPr>
          </a:p>
        </p:txBody>
      </p:sp>
      <p:sp>
        <p:nvSpPr>
          <p:cNvPr id="116" name="Rectangle 115">
            <a:extLst>
              <a:ext uri="{FF2B5EF4-FFF2-40B4-BE49-F238E27FC236}">
                <a16:creationId xmlns:a16="http://schemas.microsoft.com/office/drawing/2014/main" id="{9725D48F-D446-6A40-FDD4-90A0EFF7BABA}"/>
              </a:ext>
            </a:extLst>
          </p:cNvPr>
          <p:cNvSpPr/>
          <p:nvPr/>
        </p:nvSpPr>
        <p:spPr>
          <a:xfrm>
            <a:off x="0" y="0"/>
            <a:ext cx="12192000" cy="6858000"/>
          </a:xfrm>
          <a:prstGeom prst="rect">
            <a:avLst/>
          </a:prstGeom>
          <a:solidFill>
            <a:srgbClr val="DB3151"/>
          </a:solidFill>
          <a:ln>
            <a:solidFill>
              <a:srgbClr val="DB3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Titre 1">
            <a:extLst>
              <a:ext uri="{FF2B5EF4-FFF2-40B4-BE49-F238E27FC236}">
                <a16:creationId xmlns:a16="http://schemas.microsoft.com/office/drawing/2014/main" id="{9F59353D-FCEE-53EB-BB94-351A239108F0}"/>
              </a:ext>
            </a:extLst>
          </p:cNvPr>
          <p:cNvSpPr txBox="1">
            <a:spLocks/>
          </p:cNvSpPr>
          <p:nvPr/>
        </p:nvSpPr>
        <p:spPr>
          <a:xfrm>
            <a:off x="5181832" y="365125"/>
            <a:ext cx="6655130" cy="1325563"/>
          </a:xfrm>
          <a:prstGeom prst="rect">
            <a:avLst/>
          </a:prstGeom>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b="1">
                <a:solidFill>
                  <a:schemeClr val="bg1"/>
                </a:solidFill>
                <a:latin typeface="Arial Black" panose="020B0604020202020204" pitchFamily="34" charset="0"/>
                <a:cs typeface="Arial Black" panose="020B0604020202020204" pitchFamily="34" charset="0"/>
              </a:rPr>
              <a:t>Ex d’un régime à cotisations définies : le système suédois</a:t>
            </a:r>
            <a:endParaRPr lang="fr-FR" b="1" dirty="0">
              <a:solidFill>
                <a:schemeClr val="bg1"/>
              </a:solidFill>
              <a:latin typeface="Arial Black" panose="020B0604020202020204" pitchFamily="34" charset="0"/>
              <a:cs typeface="Arial Black" panose="020B0604020202020204" pitchFamily="34" charset="0"/>
            </a:endParaRPr>
          </a:p>
        </p:txBody>
      </p:sp>
      <p:sp>
        <p:nvSpPr>
          <p:cNvPr id="118" name="Espace réservé du contenu 2">
            <a:extLst>
              <a:ext uri="{FF2B5EF4-FFF2-40B4-BE49-F238E27FC236}">
                <a16:creationId xmlns:a16="http://schemas.microsoft.com/office/drawing/2014/main" id="{D17862D7-ED43-BD54-64FE-F0C92FD06CB4}"/>
              </a:ext>
            </a:extLst>
          </p:cNvPr>
          <p:cNvSpPr txBox="1">
            <a:spLocks/>
          </p:cNvSpPr>
          <p:nvPr/>
        </p:nvSpPr>
        <p:spPr>
          <a:xfrm>
            <a:off x="5304928" y="2141537"/>
            <a:ext cx="65532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a:solidFill>
                  <a:schemeClr val="bg1"/>
                </a:solidFill>
                <a:latin typeface="Arial" panose="020B0604020202020204" pitchFamily="34" charset="0"/>
                <a:cs typeface="Arial" panose="020B0604020202020204" pitchFamily="34" charset="0"/>
              </a:rPr>
              <a:t>La mise en place du MEA* en Suède</a:t>
            </a:r>
          </a:p>
          <a:p>
            <a:endParaRPr lang="fr-FR" sz="500">
              <a:solidFill>
                <a:schemeClr val="bg1"/>
              </a:solidFill>
              <a:latin typeface="Arial" panose="020B0604020202020204" pitchFamily="34" charset="0"/>
              <a:cs typeface="Arial" panose="020B0604020202020204" pitchFamily="34" charset="0"/>
            </a:endParaRPr>
          </a:p>
          <a:p>
            <a:r>
              <a:rPr lang="fr-FR">
                <a:solidFill>
                  <a:schemeClr val="bg1"/>
                </a:solidFill>
                <a:latin typeface="Arial" panose="020B0604020202020204" pitchFamily="34" charset="0"/>
                <a:cs typeface="Arial" panose="020B0604020202020204" pitchFamily="34" charset="0"/>
              </a:rPr>
              <a:t>Toutes les rentes de retraite ont été réduites :</a:t>
            </a:r>
          </a:p>
          <a:p>
            <a:endParaRPr lang="fr-FR" sz="500">
              <a:solidFill>
                <a:schemeClr val="bg1"/>
              </a:solidFill>
              <a:latin typeface="Arial" panose="020B0604020202020204" pitchFamily="34" charset="0"/>
              <a:cs typeface="Arial" panose="020B0604020202020204" pitchFamily="34" charset="0"/>
            </a:endParaRPr>
          </a:p>
          <a:p>
            <a:r>
              <a:rPr lang="fr-FR">
                <a:solidFill>
                  <a:schemeClr val="bg1"/>
                </a:solidFill>
                <a:latin typeface="Arial" panose="020B0604020202020204" pitchFamily="34" charset="0"/>
                <a:cs typeface="Arial" panose="020B0604020202020204" pitchFamily="34" charset="0"/>
              </a:rPr>
              <a:t> de - 3 % en 2010</a:t>
            </a:r>
          </a:p>
          <a:p>
            <a:r>
              <a:rPr lang="fr-FR">
                <a:solidFill>
                  <a:schemeClr val="bg1"/>
                </a:solidFill>
                <a:latin typeface="Arial" panose="020B0604020202020204" pitchFamily="34" charset="0"/>
                <a:cs typeface="Arial" panose="020B0604020202020204" pitchFamily="34" charset="0"/>
              </a:rPr>
              <a:t> de - 4,3 % en 2011</a:t>
            </a:r>
          </a:p>
          <a:p>
            <a:r>
              <a:rPr lang="fr-FR">
                <a:solidFill>
                  <a:schemeClr val="bg1"/>
                </a:solidFill>
                <a:latin typeface="Arial" panose="020B0604020202020204" pitchFamily="34" charset="0"/>
                <a:cs typeface="Arial" panose="020B0604020202020204" pitchFamily="34" charset="0"/>
              </a:rPr>
              <a:t> de - 2,7 % en 2014</a:t>
            </a:r>
          </a:p>
          <a:p>
            <a:endParaRPr lang="fr-FR" sz="500">
              <a:solidFill>
                <a:schemeClr val="bg1"/>
              </a:solidFill>
              <a:latin typeface="Arial" panose="020B0604020202020204" pitchFamily="34" charset="0"/>
              <a:cs typeface="Arial" panose="020B0604020202020204" pitchFamily="34" charset="0"/>
            </a:endParaRPr>
          </a:p>
          <a:p>
            <a:r>
              <a:rPr lang="fr-FR">
                <a:solidFill>
                  <a:schemeClr val="bg1"/>
                </a:solidFill>
                <a:latin typeface="Arial" panose="020B0604020202020204" pitchFamily="34" charset="0"/>
                <a:cs typeface="Arial" panose="020B0604020202020204" pitchFamily="34" charset="0"/>
              </a:rPr>
              <a:t>Soit près de 10 % de baisse nominale des rentes en 4 années !</a:t>
            </a:r>
          </a:p>
          <a:p>
            <a:endParaRPr lang="fr-FR" dirty="0">
              <a:latin typeface="Arial" panose="020B0604020202020204" pitchFamily="34" charset="0"/>
              <a:cs typeface="Arial" panose="020B0604020202020204" pitchFamily="34" charset="0"/>
            </a:endParaRPr>
          </a:p>
        </p:txBody>
      </p:sp>
      <p:sp>
        <p:nvSpPr>
          <p:cNvPr id="119" name="Espace réservé du contenu 4">
            <a:extLst>
              <a:ext uri="{FF2B5EF4-FFF2-40B4-BE49-F238E27FC236}">
                <a16:creationId xmlns:a16="http://schemas.microsoft.com/office/drawing/2014/main" id="{BF311134-A9E0-BEE4-97D5-7E0417BD1390}"/>
              </a:ext>
            </a:extLst>
          </p:cNvPr>
          <p:cNvSpPr txBox="1">
            <a:spLocks/>
          </p:cNvSpPr>
          <p:nvPr/>
        </p:nvSpPr>
        <p:spPr>
          <a:xfrm>
            <a:off x="5181832" y="6331743"/>
            <a:ext cx="8516938" cy="322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ltLang="fr-FR" sz="1600" i="1" dirty="0">
                <a:solidFill>
                  <a:schemeClr val="bg1"/>
                </a:solidFill>
                <a:latin typeface="Arial" panose="020B0604020202020204" pitchFamily="34" charset="0"/>
                <a:cs typeface="Arial" panose="020B0604020202020204" pitchFamily="34" charset="0"/>
              </a:rPr>
              <a:t>*Mécanisme d’équilibrage automatique</a:t>
            </a:r>
          </a:p>
        </p:txBody>
      </p:sp>
      <p:pic>
        <p:nvPicPr>
          <p:cNvPr id="120" name="Image 119" descr="Une image contenant caleçon&#10;&#10;Description générée automatiquement">
            <a:extLst>
              <a:ext uri="{FF2B5EF4-FFF2-40B4-BE49-F238E27FC236}">
                <a16:creationId xmlns:a16="http://schemas.microsoft.com/office/drawing/2014/main" id="{45A243C3-0524-83E3-CD02-6D261E578124}"/>
              </a:ext>
            </a:extLst>
          </p:cNvPr>
          <p:cNvPicPr>
            <a:picLocks noChangeAspect="1"/>
          </p:cNvPicPr>
          <p:nvPr/>
        </p:nvPicPr>
        <p:blipFill>
          <a:blip r:embed="rId7"/>
          <a:stretch>
            <a:fillRect/>
          </a:stretch>
        </p:blipFill>
        <p:spPr>
          <a:xfrm>
            <a:off x="-295276" y="3000375"/>
            <a:ext cx="5564089" cy="3986213"/>
          </a:xfrm>
          <a:prstGeom prst="rect">
            <a:avLst/>
          </a:prstGeom>
        </p:spPr>
      </p:pic>
      <p:sp>
        <p:nvSpPr>
          <p:cNvPr id="121" name="Rectangle 120">
            <a:extLst>
              <a:ext uri="{FF2B5EF4-FFF2-40B4-BE49-F238E27FC236}">
                <a16:creationId xmlns:a16="http://schemas.microsoft.com/office/drawing/2014/main" id="{8C933551-17E2-4479-E5B4-A4CAAAC104D4}"/>
              </a:ext>
            </a:extLst>
          </p:cNvPr>
          <p:cNvSpPr/>
          <p:nvPr/>
        </p:nvSpPr>
        <p:spPr>
          <a:xfrm>
            <a:off x="-8238" y="513907"/>
            <a:ext cx="12690389" cy="613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Titre 3">
            <a:extLst>
              <a:ext uri="{FF2B5EF4-FFF2-40B4-BE49-F238E27FC236}">
                <a16:creationId xmlns:a16="http://schemas.microsoft.com/office/drawing/2014/main" id="{402134E8-A9CD-1385-BEAE-1AE43E18A0F2}"/>
              </a:ext>
            </a:extLst>
          </p:cNvPr>
          <p:cNvSpPr txBox="1">
            <a:spLocks/>
          </p:cNvSpPr>
          <p:nvPr/>
        </p:nvSpPr>
        <p:spPr>
          <a:xfrm>
            <a:off x="1726018" y="855964"/>
            <a:ext cx="10259997" cy="61544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a:solidFill>
                  <a:srgbClr val="5169B9"/>
                </a:solidFill>
                <a:latin typeface="WORK SANS BOLD ROMAN" pitchFamily="2" charset="77"/>
              </a:rPr>
              <a:t>Financement de la Sécurité sociale : la part des cotisations passe sous les 50 %</a:t>
            </a:r>
            <a:endParaRPr lang="fr-FR" sz="2000" dirty="0">
              <a:latin typeface="Lato Light" panose="020F0302020204030203" pitchFamily="34" charset="77"/>
            </a:endParaRPr>
          </a:p>
        </p:txBody>
      </p:sp>
      <p:sp>
        <p:nvSpPr>
          <p:cNvPr id="123" name="Rectangle 122">
            <a:extLst>
              <a:ext uri="{FF2B5EF4-FFF2-40B4-BE49-F238E27FC236}">
                <a16:creationId xmlns:a16="http://schemas.microsoft.com/office/drawing/2014/main" id="{8EFAC7C2-FA66-7474-77C8-EEA63CEDE3A1}"/>
              </a:ext>
            </a:extLst>
          </p:cNvPr>
          <p:cNvSpPr/>
          <p:nvPr/>
        </p:nvSpPr>
        <p:spPr>
          <a:xfrm>
            <a:off x="152400" y="15240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7D2D4363-D7F8-74F6-4E1E-A7493D11C3F6}"/>
              </a:ext>
            </a:extLst>
          </p:cNvPr>
          <p:cNvSpPr/>
          <p:nvPr/>
        </p:nvSpPr>
        <p:spPr>
          <a:xfrm>
            <a:off x="152400" y="66488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Titre 3">
            <a:extLst>
              <a:ext uri="{FF2B5EF4-FFF2-40B4-BE49-F238E27FC236}">
                <a16:creationId xmlns:a16="http://schemas.microsoft.com/office/drawing/2014/main" id="{0E25AC20-D950-030E-2DD9-8582018F4A08}"/>
              </a:ext>
            </a:extLst>
          </p:cNvPr>
          <p:cNvSpPr txBox="1">
            <a:spLocks/>
          </p:cNvSpPr>
          <p:nvPr/>
        </p:nvSpPr>
        <p:spPr>
          <a:xfrm>
            <a:off x="152400" y="15240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pic>
        <p:nvPicPr>
          <p:cNvPr id="126" name="Image 125">
            <a:extLst>
              <a:ext uri="{FF2B5EF4-FFF2-40B4-BE49-F238E27FC236}">
                <a16:creationId xmlns:a16="http://schemas.microsoft.com/office/drawing/2014/main" id="{8E687F16-715A-0601-631F-5479B3744A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82589" y="1296566"/>
            <a:ext cx="8895810" cy="5048417"/>
          </a:xfrm>
          <a:prstGeom prst="rect">
            <a:avLst/>
          </a:prstGeom>
          <a:noFill/>
          <a:ln>
            <a:noFill/>
          </a:ln>
        </p:spPr>
      </p:pic>
      <p:sp>
        <p:nvSpPr>
          <p:cNvPr id="127" name="Ellipse 126">
            <a:extLst>
              <a:ext uri="{FF2B5EF4-FFF2-40B4-BE49-F238E27FC236}">
                <a16:creationId xmlns:a16="http://schemas.microsoft.com/office/drawing/2014/main" id="{B49C0E3C-8BEE-5055-3ACD-85DFDF60D4A6}"/>
              </a:ext>
            </a:extLst>
          </p:cNvPr>
          <p:cNvSpPr/>
          <p:nvPr/>
        </p:nvSpPr>
        <p:spPr>
          <a:xfrm>
            <a:off x="535064" y="7692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E6029082-6F9C-674D-C3BE-8D03902A5B45}"/>
              </a:ext>
            </a:extLst>
          </p:cNvPr>
          <p:cNvSpPr/>
          <p:nvPr/>
        </p:nvSpPr>
        <p:spPr>
          <a:xfrm>
            <a:off x="997339" y="14619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a:extLst>
              <a:ext uri="{FF2B5EF4-FFF2-40B4-BE49-F238E27FC236}">
                <a16:creationId xmlns:a16="http://schemas.microsoft.com/office/drawing/2014/main" id="{4C016D4F-59F9-0599-6D9E-B2621128AFD3}"/>
              </a:ext>
            </a:extLst>
          </p:cNvPr>
          <p:cNvSpPr/>
          <p:nvPr/>
        </p:nvSpPr>
        <p:spPr>
          <a:xfrm>
            <a:off x="535064" y="21389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Ellipse 129">
            <a:extLst>
              <a:ext uri="{FF2B5EF4-FFF2-40B4-BE49-F238E27FC236}">
                <a16:creationId xmlns:a16="http://schemas.microsoft.com/office/drawing/2014/main" id="{30BDA014-04E4-6E97-E7A2-34912BE27AEE}"/>
              </a:ext>
            </a:extLst>
          </p:cNvPr>
          <p:cNvSpPr/>
          <p:nvPr/>
        </p:nvSpPr>
        <p:spPr>
          <a:xfrm>
            <a:off x="951686" y="26949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Ellipse 130">
            <a:extLst>
              <a:ext uri="{FF2B5EF4-FFF2-40B4-BE49-F238E27FC236}">
                <a16:creationId xmlns:a16="http://schemas.microsoft.com/office/drawing/2014/main" id="{80EEEEBA-CC74-9716-AA4C-EDD8E554A2AB}"/>
              </a:ext>
            </a:extLst>
          </p:cNvPr>
          <p:cNvSpPr/>
          <p:nvPr/>
        </p:nvSpPr>
        <p:spPr>
          <a:xfrm>
            <a:off x="510784" y="32641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D8CDCF2A-C4FB-57E6-6428-D99FF410FFE2}"/>
              </a:ext>
            </a:extLst>
          </p:cNvPr>
          <p:cNvSpPr/>
          <p:nvPr/>
        </p:nvSpPr>
        <p:spPr>
          <a:xfrm>
            <a:off x="997339" y="38793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7C5AF70F-DFCD-3DAD-FEB7-B3D33014ABA7}"/>
              </a:ext>
            </a:extLst>
          </p:cNvPr>
          <p:cNvSpPr/>
          <p:nvPr/>
        </p:nvSpPr>
        <p:spPr>
          <a:xfrm>
            <a:off x="535064" y="44470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D6B9EF71-793B-2A59-B6D2-620F5C4782F0}"/>
              </a:ext>
            </a:extLst>
          </p:cNvPr>
          <p:cNvSpPr/>
          <p:nvPr/>
        </p:nvSpPr>
        <p:spPr>
          <a:xfrm>
            <a:off x="986541" y="50518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2900BAE4-A1C7-F705-A0DF-6E8C79470927}"/>
              </a:ext>
            </a:extLst>
          </p:cNvPr>
          <p:cNvSpPr/>
          <p:nvPr/>
        </p:nvSpPr>
        <p:spPr>
          <a:xfrm>
            <a:off x="535168" y="56300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60E22A91-2C2D-18D9-95A6-1AEB4BCC81BF}"/>
              </a:ext>
            </a:extLst>
          </p:cNvPr>
          <p:cNvSpPr/>
          <p:nvPr/>
        </p:nvSpPr>
        <p:spPr>
          <a:xfrm>
            <a:off x="1118401" y="61873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7" name="Image 136">
            <a:extLst>
              <a:ext uri="{FF2B5EF4-FFF2-40B4-BE49-F238E27FC236}">
                <a16:creationId xmlns:a16="http://schemas.microsoft.com/office/drawing/2014/main" id="{132138C6-2E12-7DEE-CE7C-3E29A7EEEF47}"/>
              </a:ext>
            </a:extLst>
          </p:cNvPr>
          <p:cNvPicPr>
            <a:picLocks noChangeAspect="1"/>
          </p:cNvPicPr>
          <p:nvPr/>
        </p:nvPicPr>
        <p:blipFill rotWithShape="1">
          <a:blip r:embed="rId3"/>
          <a:srcRect t="1" b="25649"/>
          <a:stretch/>
        </p:blipFill>
        <p:spPr>
          <a:xfrm>
            <a:off x="654784" y="372162"/>
            <a:ext cx="863600" cy="4815534"/>
          </a:xfrm>
          <a:prstGeom prst="rect">
            <a:avLst/>
          </a:prstGeom>
        </p:spPr>
      </p:pic>
      <p:sp>
        <p:nvSpPr>
          <p:cNvPr id="138" name="Rectangle 137">
            <a:extLst>
              <a:ext uri="{FF2B5EF4-FFF2-40B4-BE49-F238E27FC236}">
                <a16:creationId xmlns:a16="http://schemas.microsoft.com/office/drawing/2014/main" id="{98C7188F-0EAE-7EDD-8A5C-DA73063A201C}"/>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Titre 3">
            <a:extLst>
              <a:ext uri="{FF2B5EF4-FFF2-40B4-BE49-F238E27FC236}">
                <a16:creationId xmlns:a16="http://schemas.microsoft.com/office/drawing/2014/main" id="{22CF2502-D992-B50B-47A4-DB6755E66794}"/>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WORK SANS BOLD ROMAN" pitchFamily="2" charset="77"/>
              </a:rPr>
            </a:br>
            <a:br>
              <a:rPr lang="fr-FR" sz="2000">
                <a:solidFill>
                  <a:schemeClr val="bg1"/>
                </a:solidFill>
              </a:rPr>
            </a:br>
            <a:r>
              <a:rPr lang="fr-FR" sz="2000">
                <a:solidFill>
                  <a:schemeClr val="bg1"/>
                </a:solidFill>
                <a:latin typeface="Arial" panose="020B0604020202020204" pitchFamily="34" charset="0"/>
                <a:cs typeface="Arial" panose="020B0604020202020204" pitchFamily="34" charset="0"/>
              </a:rPr>
              <a:t>Ce basculement n’est pas sans conséquence.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Les impôts ne permettent pas d’acquérir des droits,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contrairement aux cotisations.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On passe donc </a:t>
            </a:r>
            <a:r>
              <a:rPr lang="fr-FR" sz="2000" b="1">
                <a:solidFill>
                  <a:schemeClr val="bg1"/>
                </a:solidFill>
                <a:latin typeface="Arial" panose="020B0604020202020204" pitchFamily="34" charset="0"/>
                <a:cs typeface="Arial" panose="020B0604020202020204" pitchFamily="34" charset="0"/>
              </a:rPr>
              <a:t>d’un système de droits acquis</a:t>
            </a:r>
            <a:br>
              <a:rPr lang="fr-FR" sz="2000" b="1">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à̀ un système assistanciel </a:t>
            </a:r>
            <a:r>
              <a:rPr lang="fr-FR" sz="2000">
                <a:solidFill>
                  <a:schemeClr val="bg1"/>
                </a:solidFill>
                <a:latin typeface="Arial" panose="020B0604020202020204" pitchFamily="34" charset="0"/>
                <a:cs typeface="Arial" panose="020B0604020202020204" pitchFamily="34" charset="0"/>
              </a:rPr>
              <a:t>dans lequel la Sécurité sociale est laissée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au bon-vouloir des gouvernements. C’est une remise en cause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de la gestion par les salarié·e·s.</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Ce basculement sert également à̀ justifier </a:t>
            </a:r>
            <a:r>
              <a:rPr lang="fr-FR" sz="2000" b="1">
                <a:solidFill>
                  <a:schemeClr val="bg1"/>
                </a:solidFill>
                <a:latin typeface="Arial" panose="020B0604020202020204" pitchFamily="34" charset="0"/>
                <a:cs typeface="Arial" panose="020B0604020202020204" pitchFamily="34" charset="0"/>
              </a:rPr>
              <a:t>l’autoritarisme</a:t>
            </a:r>
            <a:r>
              <a:rPr lang="fr-FR" sz="2000">
                <a:solidFill>
                  <a:schemeClr val="bg1"/>
                </a:solidFill>
                <a:latin typeface="Arial" panose="020B0604020202020204" pitchFamily="34" charset="0"/>
                <a:cs typeface="Arial" panose="020B0604020202020204" pitchFamily="34" charset="0"/>
              </a:rPr>
              <a: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du gouvernement et le balayage de la logique paritaire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pour ce qui a trait à la Sécurité sociale et plus largement.</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t>
            </a:r>
            <a:r>
              <a:rPr lang="fr-FR" sz="2000" i="1">
                <a:solidFill>
                  <a:schemeClr val="bg1"/>
                </a:solidFill>
                <a:latin typeface="Arial" panose="020B0604020202020204" pitchFamily="34" charset="0"/>
                <a:cs typeface="Arial" panose="020B0604020202020204" pitchFamily="34" charset="0"/>
              </a:rPr>
              <a:t>Il suffit de penser à la réforme de l’assurance chômage, </a:t>
            </a:r>
            <a:br>
              <a:rPr lang="fr-FR" sz="2000" i="1">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dont la brutalité sur le fond comme sur la forme </a:t>
            </a:r>
            <a:br>
              <a:rPr lang="fr-FR" sz="2000" i="1">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est un triste révélateur du projet gouvernemental </a:t>
            </a:r>
            <a:br>
              <a:rPr lang="fr-FR" sz="2000" i="1">
                <a:solidFill>
                  <a:schemeClr val="bg1"/>
                </a:solidFill>
                <a:latin typeface="Arial" panose="020B0604020202020204" pitchFamily="34" charset="0"/>
                <a:cs typeface="Arial" panose="020B0604020202020204" pitchFamily="34" charset="0"/>
              </a:rPr>
            </a:br>
            <a:r>
              <a:rPr lang="fr-FR" sz="2000" i="1">
                <a:solidFill>
                  <a:schemeClr val="bg1"/>
                </a:solidFill>
                <a:latin typeface="Arial" panose="020B0604020202020204" pitchFamily="34" charset="0"/>
                <a:cs typeface="Arial" panose="020B0604020202020204" pitchFamily="34" charset="0"/>
              </a:rPr>
              <a:t>de casse de notre modèle social.)</a:t>
            </a:r>
            <a:br>
              <a:rPr lang="fr-FR" sz="2000" i="1">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Contre l’étatisation, nous revendiquons le retour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à̀ un financement de la Sécurité sociale assis sur la cotisation sociale.</a:t>
            </a: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140" name="Image 139" descr="Une image contenant sport, joueur, danseur&#10;&#10;Description générée automatiquement">
            <a:extLst>
              <a:ext uri="{FF2B5EF4-FFF2-40B4-BE49-F238E27FC236}">
                <a16:creationId xmlns:a16="http://schemas.microsoft.com/office/drawing/2014/main" id="{CBDAE1A4-28D1-F35B-9A79-4D2779F14416}"/>
              </a:ext>
            </a:extLst>
          </p:cNvPr>
          <p:cNvPicPr>
            <a:picLocks noChangeAspect="1"/>
          </p:cNvPicPr>
          <p:nvPr/>
        </p:nvPicPr>
        <p:blipFill>
          <a:blip r:embed="rId9"/>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18757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0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0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0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1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1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1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1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1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1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1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1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1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1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20"/>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2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2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2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2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25"/>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26"/>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2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2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2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3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3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32"/>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33"/>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34"/>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35"/>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36"/>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37"/>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38"/>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39"/>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animBg="1"/>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69" grpId="0" animBg="1"/>
      <p:bldP spid="70" grpId="0"/>
      <p:bldP spid="71" grpId="0" animBg="1"/>
      <p:bldP spid="72" grpId="0" animBg="1"/>
      <p:bldP spid="73" grpId="0"/>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6" grpId="0" animBg="1"/>
      <p:bldP spid="87" grpId="0" animBg="1"/>
      <p:bldP spid="88" grpId="0" animBg="1"/>
      <p:bldP spid="92" grpId="0" animBg="1"/>
      <p:bldP spid="93" grpId="0"/>
      <p:bldP spid="94" grpId="0" animBg="1"/>
      <p:bldP spid="95" grpId="0" animBg="1"/>
      <p:bldP spid="96" grpId="0"/>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10" grpId="0"/>
      <p:bldP spid="111" grpId="0"/>
      <p:bldP spid="112" grpId="0"/>
      <p:bldP spid="113" grpId="0" animBg="1"/>
      <p:bldP spid="114" grpId="0"/>
      <p:bldP spid="115" grpId="0" animBg="1"/>
      <p:bldP spid="116" grpId="0" animBg="1"/>
      <p:bldP spid="117" grpId="0"/>
      <p:bldP spid="118" grpId="0"/>
      <p:bldP spid="119" grpId="0"/>
      <p:bldP spid="121" grpId="0" animBg="1"/>
      <p:bldP spid="122" grpId="0"/>
      <p:bldP spid="123" grpId="0" animBg="1"/>
      <p:bldP spid="124" grpId="0" animBg="1"/>
      <p:bldP spid="125" grpId="0"/>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8" grpId="0" animBg="1"/>
      <p:bldP spid="1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452FEC-9802-E9E0-2DDF-BAD8FCD690F8}"/>
              </a:ext>
            </a:extLst>
          </p:cNvPr>
          <p:cNvSpPr/>
          <p:nvPr/>
        </p:nvSpPr>
        <p:spPr>
          <a:xfrm>
            <a:off x="-160638" y="361507"/>
            <a:ext cx="12690389" cy="613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703564"/>
            <a:ext cx="10259997" cy="6154436"/>
          </a:xfrm>
        </p:spPr>
        <p:txBody>
          <a:bodyPr anchor="t">
            <a:noAutofit/>
          </a:bodyPr>
          <a:lstStyle/>
          <a:p>
            <a:pPr marL="0" indent="0">
              <a:buNone/>
            </a:pPr>
            <a:r>
              <a:rPr lang="fr-FR" sz="2000" b="1" dirty="0">
                <a:solidFill>
                  <a:srgbClr val="5169B9"/>
                </a:solidFill>
                <a:latin typeface="Arial" panose="020B0604020202020204" pitchFamily="34" charset="0"/>
                <a:cs typeface="Arial" panose="020B0604020202020204" pitchFamily="34" charset="0"/>
              </a:rPr>
              <a:t>Évolution des revenus distribués aux propriétaires du Capital (en % de la VA) et de la part des salariés au coût des facteurs de 1959 à 2007</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3"/>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pic>
        <p:nvPicPr>
          <p:cNvPr id="6" name="Image 5">
            <a:extLst>
              <a:ext uri="{FF2B5EF4-FFF2-40B4-BE49-F238E27FC236}">
                <a16:creationId xmlns:a16="http://schemas.microsoft.com/office/drawing/2014/main" id="{2A7D222C-2E3C-93FE-EF44-578B4500FCFC}"/>
              </a:ext>
            </a:extLst>
          </p:cNvPr>
          <p:cNvPicPr>
            <a:picLocks noChangeAspect="1"/>
          </p:cNvPicPr>
          <p:nvPr/>
        </p:nvPicPr>
        <p:blipFill>
          <a:blip r:embed="rId4"/>
          <a:stretch>
            <a:fillRect/>
          </a:stretch>
        </p:blipFill>
        <p:spPr>
          <a:xfrm>
            <a:off x="2035789" y="1311302"/>
            <a:ext cx="8751274" cy="5104910"/>
          </a:xfrm>
          <a:prstGeom prst="rect">
            <a:avLst/>
          </a:prstGeom>
        </p:spPr>
      </p:pic>
      <p:sp>
        <p:nvSpPr>
          <p:cNvPr id="8" name="Ellipse 7">
            <a:extLst>
              <a:ext uri="{FF2B5EF4-FFF2-40B4-BE49-F238E27FC236}">
                <a16:creationId xmlns:a16="http://schemas.microsoft.com/office/drawing/2014/main" id="{E3450BBE-17A4-396A-9862-85FB07DCC00D}"/>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8DA5FF4-3950-BBC6-C5BB-9AFAA803D62E}"/>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7FED764-298E-9591-DFFC-CA0D2633249C}"/>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E7ACD5C-A9A3-DA4A-85EE-1C28CBEA372F}"/>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9848D24-E51D-B16B-DCEC-5E0D669C555B}"/>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168FE75-90D7-BA0F-06A6-19E881C45945}"/>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704C2F5-4784-C270-1107-9F09F488C780}"/>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C0F7638E-7833-B1BB-44C7-91BB1D9CAEA8}"/>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FC1F3F16-B0BD-ACBB-1C07-7682F5FB8474}"/>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F08F3FA-BF75-D65A-E0E8-1AC65345BFB3}"/>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C3884026-7797-FA54-BF45-CCE6E5A568D6}"/>
              </a:ext>
            </a:extLst>
          </p:cNvPr>
          <p:cNvPicPr>
            <a:picLocks noChangeAspect="1"/>
          </p:cNvPicPr>
          <p:nvPr/>
        </p:nvPicPr>
        <p:blipFill rotWithShape="1">
          <a:blip r:embed="rId3"/>
          <a:srcRect t="1" b="25649"/>
          <a:stretch/>
        </p:blipFill>
        <p:spPr>
          <a:xfrm>
            <a:off x="502384" y="219762"/>
            <a:ext cx="863600" cy="4815534"/>
          </a:xfrm>
          <a:prstGeom prst="rect">
            <a:avLst/>
          </a:prstGeom>
        </p:spPr>
      </p:pic>
      <p:sp>
        <p:nvSpPr>
          <p:cNvPr id="18" name="Rectangle 17">
            <a:extLst>
              <a:ext uri="{FF2B5EF4-FFF2-40B4-BE49-F238E27FC236}">
                <a16:creationId xmlns:a16="http://schemas.microsoft.com/office/drawing/2014/main" id="{7C10E402-20EE-BE31-95E7-E0EC63DCA1D4}"/>
              </a:ext>
            </a:extLst>
          </p:cNvPr>
          <p:cNvSpPr/>
          <p:nvPr/>
        </p:nvSpPr>
        <p:spPr>
          <a:xfrm>
            <a:off x="-160638" y="400515"/>
            <a:ext cx="12690389" cy="6134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3">
            <a:extLst>
              <a:ext uri="{FF2B5EF4-FFF2-40B4-BE49-F238E27FC236}">
                <a16:creationId xmlns:a16="http://schemas.microsoft.com/office/drawing/2014/main" id="{2D3E8B7B-1495-0AFC-09D7-9F636F5CA4C9}"/>
              </a:ext>
            </a:extLst>
          </p:cNvPr>
          <p:cNvSpPr txBox="1">
            <a:spLocks/>
          </p:cNvSpPr>
          <p:nvPr/>
        </p:nvSpPr>
        <p:spPr>
          <a:xfrm>
            <a:off x="1573619" y="39008"/>
            <a:ext cx="4214431"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a:solidFill>
                  <a:srgbClr val="5169B9"/>
                </a:solidFill>
                <a:latin typeface="Arial" panose="020B0604020202020204" pitchFamily="34" charset="0"/>
                <a:cs typeface="Arial" panose="020B0604020202020204" pitchFamily="34" charset="0"/>
              </a:rPr>
              <a:t>Il faut baisser la retraite des « plus aisés » : une idée reçue qui divise les travailleurs et profite au capital</a:t>
            </a:r>
            <a:br>
              <a:rPr lang="fr-FR" sz="1000">
                <a:solidFill>
                  <a:srgbClr val="DB3151"/>
                </a:solidFill>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Pour un cadre, la pension totale représentait 72 % de son salaire de fin de carrière en 1990, </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Elle n’est plus aujourd’hui que de 67,2 % </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Elle ne représentera plus que 51 % en 2062 *(Source : Agirc-Arrco).</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Rien ne la justifie, sinon la baisse de la dépense publique. </a:t>
            </a:r>
            <a:endParaRPr lang="fr-FR" sz="20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C421A11-68F1-F308-4024-360E713A4E39}"/>
              </a:ext>
            </a:extLst>
          </p:cNvPr>
          <p:cNvSpPr/>
          <p:nvPr/>
        </p:nvSpPr>
        <p:spPr>
          <a:xfrm>
            <a:off x="0" y="39008"/>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DBF0D4D9-AA7B-5B99-2873-DF3F82620F3F}"/>
              </a:ext>
            </a:extLst>
          </p:cNvPr>
          <p:cNvSpPr/>
          <p:nvPr/>
        </p:nvSpPr>
        <p:spPr>
          <a:xfrm>
            <a:off x="0" y="6535501"/>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itre 3">
            <a:extLst>
              <a:ext uri="{FF2B5EF4-FFF2-40B4-BE49-F238E27FC236}">
                <a16:creationId xmlns:a16="http://schemas.microsoft.com/office/drawing/2014/main" id="{01A2F7AA-F4E7-032F-0245-F10616F133AB}"/>
              </a:ext>
            </a:extLst>
          </p:cNvPr>
          <p:cNvSpPr txBox="1">
            <a:spLocks/>
          </p:cNvSpPr>
          <p:nvPr/>
        </p:nvSpPr>
        <p:spPr>
          <a:xfrm>
            <a:off x="0" y="39008"/>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idées reçues ont la vie dure</a:t>
            </a:r>
          </a:p>
        </p:txBody>
      </p:sp>
      <p:sp>
        <p:nvSpPr>
          <p:cNvPr id="23" name="Ellipse 22">
            <a:extLst>
              <a:ext uri="{FF2B5EF4-FFF2-40B4-BE49-F238E27FC236}">
                <a16:creationId xmlns:a16="http://schemas.microsoft.com/office/drawing/2014/main" id="{604C9469-1C5D-029B-28A2-E1A1B129FA61}"/>
              </a:ext>
            </a:extLst>
          </p:cNvPr>
          <p:cNvSpPr/>
          <p:nvPr/>
        </p:nvSpPr>
        <p:spPr>
          <a:xfrm>
            <a:off x="382664" y="655818"/>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5076C1A5-9D40-3D1C-F843-B36839DFD3B8}"/>
              </a:ext>
            </a:extLst>
          </p:cNvPr>
          <p:cNvSpPr/>
          <p:nvPr/>
        </p:nvSpPr>
        <p:spPr>
          <a:xfrm>
            <a:off x="844939" y="134856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CD31F074-DE48-62D0-DBBB-8D3D7287D5B4}"/>
              </a:ext>
            </a:extLst>
          </p:cNvPr>
          <p:cNvSpPr/>
          <p:nvPr/>
        </p:nvSpPr>
        <p:spPr>
          <a:xfrm>
            <a:off x="382664" y="2025548"/>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F0FAC6C-95AA-63C3-CC6D-83C319ADD7D3}"/>
              </a:ext>
            </a:extLst>
          </p:cNvPr>
          <p:cNvSpPr/>
          <p:nvPr/>
        </p:nvSpPr>
        <p:spPr>
          <a:xfrm>
            <a:off x="799286" y="258158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5E5A484B-9B05-321A-C817-3C066CCF2646}"/>
              </a:ext>
            </a:extLst>
          </p:cNvPr>
          <p:cNvSpPr/>
          <p:nvPr/>
        </p:nvSpPr>
        <p:spPr>
          <a:xfrm>
            <a:off x="358384" y="3150745"/>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9293197E-6E26-861B-5CD7-B107FD1CA31F}"/>
              </a:ext>
            </a:extLst>
          </p:cNvPr>
          <p:cNvSpPr/>
          <p:nvPr/>
        </p:nvSpPr>
        <p:spPr>
          <a:xfrm>
            <a:off x="844939" y="376596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79345E90-43B7-9183-A1A7-AF4132DF431F}"/>
              </a:ext>
            </a:extLst>
          </p:cNvPr>
          <p:cNvSpPr/>
          <p:nvPr/>
        </p:nvSpPr>
        <p:spPr>
          <a:xfrm>
            <a:off x="382664" y="433368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56196EC5-464D-3C4F-A1D9-92889F3E3FEE}"/>
              </a:ext>
            </a:extLst>
          </p:cNvPr>
          <p:cNvSpPr/>
          <p:nvPr/>
        </p:nvSpPr>
        <p:spPr>
          <a:xfrm>
            <a:off x="834141" y="493847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AB8621F4-3D7F-64A1-CBAC-21EF714E273D}"/>
              </a:ext>
            </a:extLst>
          </p:cNvPr>
          <p:cNvSpPr/>
          <p:nvPr/>
        </p:nvSpPr>
        <p:spPr>
          <a:xfrm>
            <a:off x="382768" y="551662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368D279A-21F0-A88C-3FF3-FD231263C2D4}"/>
              </a:ext>
            </a:extLst>
          </p:cNvPr>
          <p:cNvSpPr/>
          <p:nvPr/>
        </p:nvSpPr>
        <p:spPr>
          <a:xfrm>
            <a:off x="966001" y="6073992"/>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a:extLst>
              <a:ext uri="{FF2B5EF4-FFF2-40B4-BE49-F238E27FC236}">
                <a16:creationId xmlns:a16="http://schemas.microsoft.com/office/drawing/2014/main" id="{8B252645-506F-3884-D5DD-FF2154A50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578" y="1348560"/>
            <a:ext cx="5920406" cy="465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35">
            <a:extLst>
              <a:ext uri="{FF2B5EF4-FFF2-40B4-BE49-F238E27FC236}">
                <a16:creationId xmlns:a16="http://schemas.microsoft.com/office/drawing/2014/main" id="{D703A898-CCED-F56A-F24F-D6664553323E}"/>
              </a:ext>
            </a:extLst>
          </p:cNvPr>
          <p:cNvPicPr>
            <a:picLocks noChangeAspect="1"/>
          </p:cNvPicPr>
          <p:nvPr/>
        </p:nvPicPr>
        <p:blipFill rotWithShape="1">
          <a:blip r:embed="rId3"/>
          <a:srcRect t="1" b="25649"/>
          <a:stretch/>
        </p:blipFill>
        <p:spPr>
          <a:xfrm>
            <a:off x="502384" y="258770"/>
            <a:ext cx="863600" cy="4815534"/>
          </a:xfrm>
          <a:prstGeom prst="rect">
            <a:avLst/>
          </a:prstGeom>
        </p:spPr>
      </p:pic>
      <p:sp>
        <p:nvSpPr>
          <p:cNvPr id="37" name="Rectangle 36">
            <a:extLst>
              <a:ext uri="{FF2B5EF4-FFF2-40B4-BE49-F238E27FC236}">
                <a16:creationId xmlns:a16="http://schemas.microsoft.com/office/drawing/2014/main" id="{55345951-27E6-CDB2-35D6-BFC1922025A3}"/>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itre 3">
            <a:extLst>
              <a:ext uri="{FF2B5EF4-FFF2-40B4-BE49-F238E27FC236}">
                <a16:creationId xmlns:a16="http://schemas.microsoft.com/office/drawing/2014/main" id="{1422C7A8-DF06-74CB-B94E-07979DB418CC}"/>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LE PIÈGE !</a:t>
            </a:r>
            <a:br>
              <a:rPr lang="fr-FR" sz="5000" b="1">
                <a:solidFill>
                  <a:schemeClr val="bg1"/>
                </a:solidFill>
                <a:latin typeface="Arial Black" panose="020B0604020202020204" pitchFamily="34" charset="0"/>
                <a:cs typeface="Arial Black" panose="020B0604020202020204" pitchFamily="34" charset="0"/>
              </a:rPr>
            </a:br>
            <a:br>
              <a:rPr lang="fr-FR" sz="2000">
                <a:solidFill>
                  <a:schemeClr val="bg1"/>
                </a:solidFill>
              </a:rPr>
            </a:br>
            <a:r>
              <a:rPr lang="fr-FR" altLang="fr-FR" sz="2000">
                <a:solidFill>
                  <a:schemeClr val="bg1"/>
                </a:solidFill>
                <a:latin typeface="Arial" panose="020B0604020202020204" pitchFamily="34" charset="0"/>
                <a:cs typeface="Arial" panose="020B0604020202020204" pitchFamily="34" charset="0"/>
              </a:rPr>
              <a:t>Ex du projet de réforme Macron de 2019 qui voulait baisser </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de 8 à 3 plafonds les salaires pris en compte dans le système de retraite par répartition. </a:t>
            </a:r>
            <a:br>
              <a:rPr lang="fr-FR" altLang="fr-FR" sz="2000">
                <a:solidFill>
                  <a:schemeClr val="bg1"/>
                </a:solidFill>
                <a:latin typeface="Arial" panose="020B0604020202020204" pitchFamily="34" charset="0"/>
                <a:cs typeface="Arial" panose="020B0604020202020204" pitchFamily="34" charset="0"/>
              </a:rPr>
            </a:b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Cela permettrait aux assureurs et aux fonds </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de pension de récupérer les salarié·es solvables.</a:t>
            </a:r>
            <a:br>
              <a:rPr lang="fr-FR" altLang="fr-FR" sz="2000">
                <a:solidFill>
                  <a:schemeClr val="bg1"/>
                </a:solidFill>
                <a:latin typeface="Arial" panose="020B0604020202020204" pitchFamily="34" charset="0"/>
                <a:cs typeface="Arial" panose="020B0604020202020204" pitchFamily="34" charset="0"/>
              </a:rPr>
            </a:b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Un recul pour tous les salarié.es sur toute la période </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comprise entre 2025 et 2070 sur le manque a gagné pour le système </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(4 milliards/an et en cumulé 70 milliards) et le coût faramineux </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de la période transitoire supportée par tous les salariés.</a:t>
            </a:r>
            <a:br>
              <a:rPr lang="fr-FR" altLang="fr-FR" sz="2000">
                <a:solidFill>
                  <a:schemeClr val="bg1"/>
                </a:solidFill>
                <a:latin typeface="Arial" panose="020B0604020202020204" pitchFamily="34" charset="0"/>
                <a:cs typeface="Arial" panose="020B0604020202020204" pitchFamily="34" charset="0"/>
              </a:rPr>
            </a:b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Même problème pour l’assurance chômage (bloqué à 4 plafonds). </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La CGT propose de passer à 8. Apport de 8 millions d’€/an.</a:t>
            </a:r>
            <a:br>
              <a:rPr lang="fr-FR" altLang="fr-FR" sz="2000">
                <a:solidFill>
                  <a:schemeClr val="bg1"/>
                </a:solidFill>
                <a:latin typeface="Arial" panose="020B0604020202020204" pitchFamily="34" charset="0"/>
                <a:cs typeface="Arial" panose="020B0604020202020204" pitchFamily="34" charset="0"/>
              </a:rPr>
            </a:br>
            <a:r>
              <a:rPr lang="fr-FR" altLang="fr-FR" sz="2000">
                <a:solidFill>
                  <a:schemeClr val="bg1"/>
                </a:solidFill>
                <a:latin typeface="Arial" panose="020B0604020202020204" pitchFamily="34" charset="0"/>
                <a:cs typeface="Arial" panose="020B0604020202020204" pitchFamily="34" charset="0"/>
              </a:rPr>
              <a:t>Mettre les hauts revenus dans la sécurité sociale c’est un gain pour tous les salariés.</a:t>
            </a:r>
            <a:br>
              <a:rPr lang="fr-FR" alt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039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animBg="1"/>
      <p:bldP spid="22" grpId="0"/>
      <p:bldP spid="23" grpId="0" animBg="1"/>
      <p:bldP spid="25" grpId="0" animBg="1"/>
      <p:bldP spid="26" grpId="0" animBg="1"/>
      <p:bldP spid="27" grpId="0" animBg="1"/>
      <p:bldP spid="28" grpId="0" animBg="1"/>
      <p:bldP spid="29" grpId="0" animBg="1"/>
      <p:bldP spid="31" grpId="0" animBg="1"/>
      <p:bldP spid="32" grpId="0" animBg="1"/>
      <p:bldP spid="33" grpId="0" animBg="1"/>
      <p:bldP spid="34" grpId="0" animBg="1"/>
      <p:bldP spid="37"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rgbClr val="E51D41"/>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rgbClr val="E51D41"/>
                </a:solidFill>
                <a:latin typeface="Arial" panose="020B0604020202020204" pitchFamily="34" charset="0"/>
                <a:cs typeface="Arial" panose="020B0604020202020204" pitchFamily="34" charset="0"/>
              </a:rPr>
              <a:t>9. Quelles solutions pour l’avenir ?</a:t>
            </a:r>
            <a:br>
              <a:rPr lang="fr-FR" sz="2600" b="1" dirty="0">
                <a:solidFill>
                  <a:schemeClr val="bg1">
                    <a:lumMod val="85000"/>
                  </a:schemeClr>
                </a:solidFill>
                <a:latin typeface="Arial" panose="020B0604020202020204" pitchFamily="34" charset="0"/>
                <a:cs typeface="Arial" panose="020B0604020202020204" pitchFamily="34" charset="0"/>
              </a:rPr>
            </a:br>
            <a:r>
              <a:rPr lang="fr-FR" sz="2600" b="1" dirty="0">
                <a:solidFill>
                  <a:schemeClr val="bg1">
                    <a:lumMod val="85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2"/>
          <a:srcRect t="1" b="17726"/>
          <a:stretch/>
        </p:blipFill>
        <p:spPr>
          <a:xfrm>
            <a:off x="502384" y="219762"/>
            <a:ext cx="863600" cy="5328686"/>
          </a:xfrm>
          <a:prstGeom prst="rect">
            <a:avLst/>
          </a:prstGeom>
        </p:spPr>
      </p:pic>
    </p:spTree>
    <p:extLst>
      <p:ext uri="{BB962C8B-B14F-4D97-AF65-F5344CB8AC3E}">
        <p14:creationId xmlns:p14="http://schemas.microsoft.com/office/powerpoint/2010/main" val="31594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propositions CGT.</a:t>
            </a:r>
          </a:p>
        </p:txBody>
      </p:sp>
      <p:sp>
        <p:nvSpPr>
          <p:cNvPr id="2" name="Titre 3">
            <a:extLst>
              <a:ext uri="{FF2B5EF4-FFF2-40B4-BE49-F238E27FC236}">
                <a16:creationId xmlns:a16="http://schemas.microsoft.com/office/drawing/2014/main" id="{5266B000-28C9-9F6B-A708-139FBD1F7CFF}"/>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9. Quelles solutions ?</a:t>
            </a:r>
          </a:p>
        </p:txBody>
      </p:sp>
      <p:sp>
        <p:nvSpPr>
          <p:cNvPr id="5" name="Rectangle 4">
            <a:extLst>
              <a:ext uri="{FF2B5EF4-FFF2-40B4-BE49-F238E27FC236}">
                <a16:creationId xmlns:a16="http://schemas.microsoft.com/office/drawing/2014/main" id="{3246D1DB-5DDA-D891-F86E-13FB98AD4824}"/>
              </a:ext>
            </a:extLst>
          </p:cNvPr>
          <p:cNvSpPr/>
          <p:nvPr/>
        </p:nvSpPr>
        <p:spPr>
          <a:xfrm>
            <a:off x="-642553" y="219762"/>
            <a:ext cx="13493579" cy="6362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du contenu 4">
            <a:extLst>
              <a:ext uri="{FF2B5EF4-FFF2-40B4-BE49-F238E27FC236}">
                <a16:creationId xmlns:a16="http://schemas.microsoft.com/office/drawing/2014/main" id="{62599B64-6489-DEAE-1260-6AA132146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478" y="308405"/>
            <a:ext cx="4391434" cy="6273478"/>
          </a:xfrm>
          <a:prstGeom prst="rect">
            <a:avLst/>
          </a:prstGeom>
        </p:spPr>
      </p:pic>
      <p:sp>
        <p:nvSpPr>
          <p:cNvPr id="7" name="Titre 3">
            <a:extLst>
              <a:ext uri="{FF2B5EF4-FFF2-40B4-BE49-F238E27FC236}">
                <a16:creationId xmlns:a16="http://schemas.microsoft.com/office/drawing/2014/main" id="{75277207-47B3-4AB6-BF04-802CACC6DF68}"/>
              </a:ext>
            </a:extLst>
          </p:cNvPr>
          <p:cNvSpPr txBox="1">
            <a:spLocks/>
          </p:cNvSpPr>
          <p:nvPr/>
        </p:nvSpPr>
        <p:spPr>
          <a:xfrm>
            <a:off x="1511834" y="0"/>
            <a:ext cx="5788388"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a:latin typeface="Arial" panose="020B0604020202020204" pitchFamily="34" charset="0"/>
                <a:cs typeface="Arial" panose="020B0604020202020204" pitchFamily="34" charset="0"/>
              </a:rPr>
              <a:t>Ouverture pour tou·te·s et dans tous les régimes du droit à retraite à</a:t>
            </a:r>
            <a:r>
              <a:rPr lang="fr-FR" sz="2000" b="1">
                <a:latin typeface="Arial" panose="020B0604020202020204" pitchFamily="34" charset="0"/>
                <a:cs typeface="Arial" panose="020B0604020202020204" pitchFamily="34" charset="0"/>
              </a:rPr>
              <a:t> taux plein dès l’âge de 60 ans</a:t>
            </a:r>
            <a:r>
              <a:rPr lang="fr-FR" sz="2000">
                <a:latin typeface="Arial" panose="020B0604020202020204" pitchFamily="34" charset="0"/>
                <a:cs typeface="Arial" panose="020B0604020202020204" pitchFamily="34" charset="0"/>
              </a:rPr>
              <a:t>, sans autre condition que d’avoir une carrière complète. </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Une carrière sera reconnue « complète » si elle ne comporte avant 60 ans que des périodes d’études ou de formation, des périodes d’activité ou d’inactivité forcée. </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b="1">
                <a:latin typeface="Arial" panose="020B0604020202020204" pitchFamily="34" charset="0"/>
                <a:cs typeface="Arial" panose="020B0604020202020204" pitchFamily="34" charset="0"/>
              </a:rPr>
              <a:t>Prise en compte des années d’étude</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3 ans pour une licence + un redoublement</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2 ans de plus pour master 2 + un redoublement</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Au total, possibilité de valider 7 années pour un master 2.</a:t>
            </a:r>
            <a:br>
              <a:rPr lang="fr-FR" sz="2000">
                <a:latin typeface="Arial" panose="020B0604020202020204" pitchFamily="34" charset="0"/>
                <a:cs typeface="Arial" panose="020B0604020202020204" pitchFamily="34" charset="0"/>
              </a:rPr>
            </a:b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Départs anticipés dès 55 ans pour les </a:t>
            </a:r>
            <a:r>
              <a:rPr lang="fr-FR" sz="2000" b="1">
                <a:latin typeface="Arial" panose="020B0604020202020204" pitchFamily="34" charset="0"/>
                <a:cs typeface="Arial" panose="020B0604020202020204" pitchFamily="34" charset="0"/>
              </a:rPr>
              <a:t>métiers pénibles</a:t>
            </a:r>
            <a:r>
              <a:rPr lang="fr-FR" sz="2000">
                <a:latin typeface="Arial" panose="020B0604020202020204" pitchFamily="34" charset="0"/>
                <a:cs typeface="Arial" panose="020B0604020202020204" pitchFamily="34" charset="0"/>
              </a:rPr>
              <a:t> avec critères collectifs de prise en compte de la pénibilités, définis dans les branches.</a:t>
            </a:r>
            <a:br>
              <a:rPr lang="fr-FR" sz="2000">
                <a:latin typeface="Arial" panose="020B0604020202020204" pitchFamily="34" charset="0"/>
                <a:cs typeface="Arial" panose="020B0604020202020204" pitchFamily="34" charset="0"/>
              </a:rPr>
            </a:br>
            <a:endParaRPr lang="fr-FR"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A93C504-BF0C-56EF-10F3-1EE51D79624D}"/>
              </a:ext>
            </a:extLst>
          </p:cNvPr>
          <p:cNvSpPr/>
          <p:nvPr/>
        </p:nvSpPr>
        <p:spPr>
          <a:xfrm>
            <a:off x="-61785"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D10FD49-FDCB-4FD6-3205-74938B4020D8}"/>
              </a:ext>
            </a:extLst>
          </p:cNvPr>
          <p:cNvSpPr/>
          <p:nvPr/>
        </p:nvSpPr>
        <p:spPr>
          <a:xfrm>
            <a:off x="-61785"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FA42EF0F-5B31-2101-A86D-58F65B5EDD1A}"/>
              </a:ext>
            </a:extLst>
          </p:cNvPr>
          <p:cNvPicPr>
            <a:picLocks noChangeAspect="1"/>
          </p:cNvPicPr>
          <p:nvPr/>
        </p:nvPicPr>
        <p:blipFill rotWithShape="1">
          <a:blip r:embed="rId4"/>
          <a:srcRect b="81110"/>
          <a:stretch/>
        </p:blipFill>
        <p:spPr>
          <a:xfrm>
            <a:off x="440599" y="219763"/>
            <a:ext cx="863600" cy="1223473"/>
          </a:xfrm>
          <a:prstGeom prst="rect">
            <a:avLst/>
          </a:prstGeom>
        </p:spPr>
      </p:pic>
      <p:sp>
        <p:nvSpPr>
          <p:cNvPr id="11" name="Titre 3">
            <a:extLst>
              <a:ext uri="{FF2B5EF4-FFF2-40B4-BE49-F238E27FC236}">
                <a16:creationId xmlns:a16="http://schemas.microsoft.com/office/drawing/2014/main" id="{40AA4C8B-11AD-1E68-CA15-8911B9CA0CF8}"/>
              </a:ext>
            </a:extLst>
          </p:cNvPr>
          <p:cNvSpPr txBox="1">
            <a:spLocks/>
          </p:cNvSpPr>
          <p:nvPr/>
        </p:nvSpPr>
        <p:spPr>
          <a:xfrm>
            <a:off x="-61785"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propositions CGT</a:t>
            </a:r>
          </a:p>
        </p:txBody>
      </p:sp>
      <p:sp>
        <p:nvSpPr>
          <p:cNvPr id="12" name="Ellipse 11">
            <a:extLst>
              <a:ext uri="{FF2B5EF4-FFF2-40B4-BE49-F238E27FC236}">
                <a16:creationId xmlns:a16="http://schemas.microsoft.com/office/drawing/2014/main" id="{0666DED9-7E2E-D04A-64BA-0CB9646434CA}"/>
              </a:ext>
            </a:extLst>
          </p:cNvPr>
          <p:cNvSpPr/>
          <p:nvPr/>
        </p:nvSpPr>
        <p:spPr>
          <a:xfrm>
            <a:off x="320879"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269D589A-2662-728F-A00C-7B932AFF418E}"/>
              </a:ext>
            </a:extLst>
          </p:cNvPr>
          <p:cNvSpPr/>
          <p:nvPr/>
        </p:nvSpPr>
        <p:spPr>
          <a:xfrm>
            <a:off x="783154"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8584902-9837-0725-87FA-3544ABAFA06C}"/>
              </a:ext>
            </a:extLst>
          </p:cNvPr>
          <p:cNvSpPr/>
          <p:nvPr/>
        </p:nvSpPr>
        <p:spPr>
          <a:xfrm>
            <a:off x="320879"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F324BBA-CC1B-FDF6-FB40-545DC4A06FFE}"/>
              </a:ext>
            </a:extLst>
          </p:cNvPr>
          <p:cNvSpPr/>
          <p:nvPr/>
        </p:nvSpPr>
        <p:spPr>
          <a:xfrm>
            <a:off x="737501"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C6E51DD0-3533-8540-FDA8-70FB93AA7C28}"/>
              </a:ext>
            </a:extLst>
          </p:cNvPr>
          <p:cNvSpPr/>
          <p:nvPr/>
        </p:nvSpPr>
        <p:spPr>
          <a:xfrm>
            <a:off x="296599"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0A4F78C-A09F-29AA-838F-49131137B801}"/>
              </a:ext>
            </a:extLst>
          </p:cNvPr>
          <p:cNvSpPr/>
          <p:nvPr/>
        </p:nvSpPr>
        <p:spPr>
          <a:xfrm>
            <a:off x="783154"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E6C2436-CDCE-8487-1ADB-AE8AB7452D26}"/>
              </a:ext>
            </a:extLst>
          </p:cNvPr>
          <p:cNvSpPr/>
          <p:nvPr/>
        </p:nvSpPr>
        <p:spPr>
          <a:xfrm>
            <a:off x="320879"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CF5B0DF6-F180-73A1-CA42-A1D123172E8F}"/>
              </a:ext>
            </a:extLst>
          </p:cNvPr>
          <p:cNvSpPr/>
          <p:nvPr/>
        </p:nvSpPr>
        <p:spPr>
          <a:xfrm>
            <a:off x="772356"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6A66885-C172-9E55-AF85-661F12121746}"/>
              </a:ext>
            </a:extLst>
          </p:cNvPr>
          <p:cNvSpPr/>
          <p:nvPr/>
        </p:nvSpPr>
        <p:spPr>
          <a:xfrm>
            <a:off x="320983"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12CC9BE8-9C71-8AE5-CDED-1A73E9C6920D}"/>
              </a:ext>
            </a:extLst>
          </p:cNvPr>
          <p:cNvSpPr/>
          <p:nvPr/>
        </p:nvSpPr>
        <p:spPr>
          <a:xfrm>
            <a:off x="904216"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97B2FFBC-3342-823C-99A9-DF47A3798E8F}"/>
              </a:ext>
            </a:extLst>
          </p:cNvPr>
          <p:cNvPicPr>
            <a:picLocks noChangeAspect="1"/>
          </p:cNvPicPr>
          <p:nvPr/>
        </p:nvPicPr>
        <p:blipFill rotWithShape="1">
          <a:blip r:embed="rId4"/>
          <a:srcRect t="1" b="17726"/>
          <a:stretch/>
        </p:blipFill>
        <p:spPr>
          <a:xfrm>
            <a:off x="440599" y="219762"/>
            <a:ext cx="863600" cy="5328686"/>
          </a:xfrm>
          <a:prstGeom prst="rect">
            <a:avLst/>
          </a:prstGeom>
        </p:spPr>
      </p:pic>
      <p:sp>
        <p:nvSpPr>
          <p:cNvPr id="23" name="Rectangle 22">
            <a:extLst>
              <a:ext uri="{FF2B5EF4-FFF2-40B4-BE49-F238E27FC236}">
                <a16:creationId xmlns:a16="http://schemas.microsoft.com/office/drawing/2014/main" id="{2A4C368A-5D5B-2C58-14CD-D27F81059CB2}"/>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3">
            <a:extLst>
              <a:ext uri="{FF2B5EF4-FFF2-40B4-BE49-F238E27FC236}">
                <a16:creationId xmlns:a16="http://schemas.microsoft.com/office/drawing/2014/main" id="{DC72B14D-14B2-6F56-B2BD-B6811577127A}"/>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dirty="0">
                <a:solidFill>
                  <a:schemeClr val="bg1"/>
                </a:solidFill>
                <a:latin typeface="Arial Black" panose="020B0604020202020204" pitchFamily="34" charset="0"/>
                <a:cs typeface="Arial Black" panose="020B0604020202020204" pitchFamily="34" charset="0"/>
              </a:rPr>
              <a:t>À RETENIR</a:t>
            </a:r>
            <a:br>
              <a:rPr lang="fr-FR" sz="5000" b="1" dirty="0">
                <a:solidFill>
                  <a:schemeClr val="bg1"/>
                </a:solidFill>
                <a:latin typeface="WORK SANS BOLD ROMAN" pitchFamily="2" charset="77"/>
              </a:rPr>
            </a:br>
            <a:br>
              <a:rPr lang="fr-FR" sz="2000" dirty="0">
                <a:solidFill>
                  <a:schemeClr val="bg1"/>
                </a:solidFill>
              </a:rPr>
            </a:br>
            <a:r>
              <a:rPr lang="fr-FR" sz="2000" dirty="0">
                <a:solidFill>
                  <a:schemeClr val="bg1"/>
                </a:solidFill>
                <a:latin typeface="Arial" panose="020B0604020202020204" pitchFamily="34" charset="0"/>
                <a:cs typeface="Arial" panose="020B0604020202020204" pitchFamily="34" charset="0"/>
              </a:rPr>
              <a:t>Maintien du niveau de vie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Tous secteurs confondus, le taux de remplacement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du salaire net par la pension nette ne pourra être inférieur à 75 %.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Retour à l’indexation sur les salaires des droits à retraite.</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 Pour une carrière « complète »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pas de retraite inférieure au montant du SMIC net.</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Pris en compte pour le calcul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Secteur privé : salaire moyen des « dix meilleures années »</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Secteur public : traitement de fin de carrière du salarié, « primes comprises »</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5" name="Image 24" descr="Une image contenant sport, joueur, danseur&#10;&#10;Description générée automatiquement">
            <a:extLst>
              <a:ext uri="{FF2B5EF4-FFF2-40B4-BE49-F238E27FC236}">
                <a16:creationId xmlns:a16="http://schemas.microsoft.com/office/drawing/2014/main" id="{6C02FE6F-0F2E-69D8-D278-B0A250C42032}"/>
              </a:ext>
            </a:extLst>
          </p:cNvPr>
          <p:cNvPicPr>
            <a:picLocks noChangeAspect="1"/>
          </p:cNvPicPr>
          <p:nvPr/>
        </p:nvPicPr>
        <p:blipFill>
          <a:blip r:embed="rId5"/>
          <a:stretch>
            <a:fillRect/>
          </a:stretch>
        </p:blipFill>
        <p:spPr>
          <a:xfrm>
            <a:off x="-1910948" y="655295"/>
            <a:ext cx="4863465" cy="6858000"/>
          </a:xfrm>
          <a:prstGeom prst="rect">
            <a:avLst/>
          </a:prstGeom>
        </p:spPr>
      </p:pic>
      <p:pic>
        <p:nvPicPr>
          <p:cNvPr id="27" name="Image 26">
            <a:extLst>
              <a:ext uri="{FF2B5EF4-FFF2-40B4-BE49-F238E27FC236}">
                <a16:creationId xmlns:a16="http://schemas.microsoft.com/office/drawing/2014/main" id="{6CB71BD0-4DA2-BA0B-35CC-4768844A368C}"/>
              </a:ext>
            </a:extLst>
          </p:cNvPr>
          <p:cNvPicPr>
            <a:picLocks noChangeAspect="1"/>
          </p:cNvPicPr>
          <p:nvPr/>
        </p:nvPicPr>
        <p:blipFill>
          <a:blip r:embed="rId6"/>
          <a:stretch>
            <a:fillRect/>
          </a:stretch>
        </p:blipFill>
        <p:spPr>
          <a:xfrm>
            <a:off x="-792976" y="10517"/>
            <a:ext cx="13777952" cy="6847483"/>
          </a:xfrm>
          <a:prstGeom prst="rect">
            <a:avLst/>
          </a:prstGeom>
        </p:spPr>
      </p:pic>
      <p:sp>
        <p:nvSpPr>
          <p:cNvPr id="28" name="Espace réservé du contenu 2">
            <a:extLst>
              <a:ext uri="{FF2B5EF4-FFF2-40B4-BE49-F238E27FC236}">
                <a16:creationId xmlns:a16="http://schemas.microsoft.com/office/drawing/2014/main" id="{D9921A0D-3282-2EF2-CC99-8B522B75E9E1}"/>
              </a:ext>
            </a:extLst>
          </p:cNvPr>
          <p:cNvSpPr txBox="1">
            <a:spLocks/>
          </p:cNvSpPr>
          <p:nvPr/>
        </p:nvSpPr>
        <p:spPr>
          <a:xfrm>
            <a:off x="404446" y="5175799"/>
            <a:ext cx="11787554" cy="2272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fr-FR" sz="2000" b="1" dirty="0">
                <a:solidFill>
                  <a:schemeClr val="bg1"/>
                </a:solidFill>
                <a:latin typeface="Arial" panose="020B0604020202020204" pitchFamily="34" charset="0"/>
                <a:cs typeface="Arial" panose="020B0604020202020204" pitchFamily="34" charset="0"/>
              </a:rPr>
              <a:t>Mobiliser les 150 milliards d’aides aux entreprises</a:t>
            </a:r>
          </a:p>
          <a:p>
            <a:pPr>
              <a:lnSpc>
                <a:spcPct val="50000"/>
              </a:lnSpc>
            </a:pPr>
            <a:r>
              <a:rPr lang="fr-FR" sz="2000" b="1" dirty="0">
                <a:solidFill>
                  <a:schemeClr val="bg1"/>
                </a:solidFill>
                <a:latin typeface="Arial" panose="020B0604020202020204" pitchFamily="34" charset="0"/>
                <a:cs typeface="Arial" panose="020B0604020202020204" pitchFamily="34" charset="0"/>
              </a:rPr>
              <a:t> 60 milliards d’exonérations fiscales</a:t>
            </a:r>
          </a:p>
          <a:p>
            <a:pPr>
              <a:lnSpc>
                <a:spcPct val="50000"/>
              </a:lnSpc>
            </a:pPr>
            <a:r>
              <a:rPr lang="fr-FR" sz="2000" b="1" dirty="0">
                <a:solidFill>
                  <a:schemeClr val="bg1"/>
                </a:solidFill>
                <a:latin typeface="Arial" panose="020B0604020202020204" pitchFamily="34" charset="0"/>
                <a:cs typeface="Arial" panose="020B0604020202020204" pitchFamily="34" charset="0"/>
              </a:rPr>
              <a:t> 91 milliards d’exonérations de cotisations sociales* </a:t>
            </a:r>
          </a:p>
          <a:p>
            <a:pPr marL="0" indent="0">
              <a:lnSpc>
                <a:spcPct val="50000"/>
              </a:lnSpc>
              <a:buNone/>
            </a:pPr>
            <a:r>
              <a:rPr lang="fr-FR" sz="2000" b="1" dirty="0">
                <a:solidFill>
                  <a:schemeClr val="bg1"/>
                </a:solidFill>
                <a:latin typeface="Arial" panose="020B0604020202020204" pitchFamily="34" charset="0"/>
                <a:cs typeface="Arial" panose="020B0604020202020204" pitchFamily="34" charset="0"/>
              </a:rPr>
              <a:t>dont 20 milliards de cotisations retraite</a:t>
            </a:r>
          </a:p>
        </p:txBody>
      </p:sp>
      <p:sp>
        <p:nvSpPr>
          <p:cNvPr id="29" name="ZoneTexte 28">
            <a:extLst>
              <a:ext uri="{FF2B5EF4-FFF2-40B4-BE49-F238E27FC236}">
                <a16:creationId xmlns:a16="http://schemas.microsoft.com/office/drawing/2014/main" id="{FD4BC40C-635F-D761-CA7D-1AAD0902E282}"/>
              </a:ext>
            </a:extLst>
          </p:cNvPr>
          <p:cNvSpPr txBox="1"/>
          <p:nvPr/>
        </p:nvSpPr>
        <p:spPr>
          <a:xfrm>
            <a:off x="1274164" y="-479685"/>
            <a:ext cx="184731" cy="369332"/>
          </a:xfrm>
          <a:prstGeom prst="rect">
            <a:avLst/>
          </a:prstGeom>
          <a:noFill/>
        </p:spPr>
        <p:txBody>
          <a:bodyPr wrap="none" rtlCol="0">
            <a:spAutoFit/>
          </a:bodyPr>
          <a:lstStyle/>
          <a:p>
            <a:endParaRPr lang="fr-FR" dirty="0"/>
          </a:p>
        </p:txBody>
      </p:sp>
      <p:sp>
        <p:nvSpPr>
          <p:cNvPr id="30" name="Rectangle 29">
            <a:extLst>
              <a:ext uri="{FF2B5EF4-FFF2-40B4-BE49-F238E27FC236}">
                <a16:creationId xmlns:a16="http://schemas.microsoft.com/office/drawing/2014/main" id="{55B2E43A-9719-5AF8-A0EC-27BE42C55872}"/>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itre 3">
            <a:extLst>
              <a:ext uri="{FF2B5EF4-FFF2-40B4-BE49-F238E27FC236}">
                <a16:creationId xmlns:a16="http://schemas.microsoft.com/office/drawing/2014/main" id="{13A90B12-4F40-7ACC-385D-A9E0EADD142B}"/>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Mettre le capital à contribution et élargir l’assiette de cotisation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aux revenus financiers des entreprises (dividendes…). </a:t>
            </a:r>
            <a:br>
              <a:rPr lang="fr-FR" sz="2000">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Gain annuel ≈ 70 Mds</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Augmenter l’assiette des revenus soumis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à cotisations pour y intégrer l’intéressement, la participation,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l’épargne salariale et retraite équivaudrait </a:t>
            </a:r>
            <a:br>
              <a:rPr lang="fr-FR" sz="2000">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 10 milliards d’euros </a:t>
            </a:r>
            <a:r>
              <a:rPr lang="fr-FR" sz="2000">
                <a:solidFill>
                  <a:schemeClr val="bg1"/>
                </a:solidFill>
                <a:latin typeface="Arial" panose="020B0604020202020204" pitchFamily="34" charset="0"/>
                <a:cs typeface="Arial" panose="020B0604020202020204" pitchFamily="34" charset="0"/>
              </a:rPr>
              <a:t>de cotisations supplémentaires</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Déplafonner les cotisations pour les salaires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au-dessus de 27 500 euros par mois</a:t>
            </a:r>
            <a:br>
              <a:rPr lang="fr-FR" sz="2000">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 1 milliard d’euros </a:t>
            </a:r>
            <a:r>
              <a:rPr lang="fr-FR" sz="2000">
                <a:solidFill>
                  <a:schemeClr val="bg1"/>
                </a:solidFill>
                <a:latin typeface="Arial" panose="020B0604020202020204" pitchFamily="34" charset="0"/>
                <a:cs typeface="Arial" panose="020B0604020202020204" pitchFamily="34" charset="0"/>
              </a:rPr>
              <a:t>de cotisations</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Supprimer l’écart de rémunération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entre les femmes et les hommes </a:t>
            </a:r>
            <a:br>
              <a:rPr lang="fr-FR" sz="2000">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  5,5 milliards</a:t>
            </a:r>
            <a:r>
              <a:rPr lang="fr-FR" sz="2000">
                <a:solidFill>
                  <a:schemeClr val="bg1"/>
                </a:solidFill>
                <a:latin typeface="Arial" panose="020B0604020202020204" pitchFamily="34" charset="0"/>
                <a:cs typeface="Arial" panose="020B0604020202020204" pitchFamily="34" charset="0"/>
              </a:rPr>
              <a:t> de cotisations supplémentaires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(source CNAV, 2011)</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32" name="Image 31" descr="Une image contenant sport, joueur, danseur&#10;&#10;Description générée automatiquement">
            <a:extLst>
              <a:ext uri="{FF2B5EF4-FFF2-40B4-BE49-F238E27FC236}">
                <a16:creationId xmlns:a16="http://schemas.microsoft.com/office/drawing/2014/main" id="{371178D6-195D-3439-3E1B-3993D9EED81C}"/>
              </a:ext>
            </a:extLst>
          </p:cNvPr>
          <p:cNvPicPr>
            <a:picLocks noChangeAspect="1"/>
          </p:cNvPicPr>
          <p:nvPr/>
        </p:nvPicPr>
        <p:blipFill>
          <a:blip r:embed="rId5"/>
          <a:stretch>
            <a:fillRect/>
          </a:stretch>
        </p:blipFill>
        <p:spPr>
          <a:xfrm>
            <a:off x="-2022159" y="642938"/>
            <a:ext cx="4863465" cy="6858000"/>
          </a:xfrm>
          <a:prstGeom prst="rect">
            <a:avLst/>
          </a:prstGeom>
        </p:spPr>
      </p:pic>
      <p:sp>
        <p:nvSpPr>
          <p:cNvPr id="57" name="Rectangle 56">
            <a:extLst>
              <a:ext uri="{FF2B5EF4-FFF2-40B4-BE49-F238E27FC236}">
                <a16:creationId xmlns:a16="http://schemas.microsoft.com/office/drawing/2014/main" id="{EDFFDFB0-6F07-A574-31FB-46F548F9484C}"/>
              </a:ext>
            </a:extLst>
          </p:cNvPr>
          <p:cNvSpPr/>
          <p:nvPr/>
        </p:nvSpPr>
        <p:spPr>
          <a:xfrm>
            <a:off x="-179882" y="219762"/>
            <a:ext cx="12371882" cy="62767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4C0A9B79-1F6C-51B5-01F4-BC46B56C5D07}"/>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F54040B5-1C16-6E54-8F45-28D80B5A6579}"/>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Image 59">
            <a:extLst>
              <a:ext uri="{FF2B5EF4-FFF2-40B4-BE49-F238E27FC236}">
                <a16:creationId xmlns:a16="http://schemas.microsoft.com/office/drawing/2014/main" id="{D99BEE4A-871F-7BE9-F1F8-6A7273C29B04}"/>
              </a:ext>
            </a:extLst>
          </p:cNvPr>
          <p:cNvPicPr>
            <a:picLocks noChangeAspect="1"/>
          </p:cNvPicPr>
          <p:nvPr/>
        </p:nvPicPr>
        <p:blipFill rotWithShape="1">
          <a:blip r:embed="rId4"/>
          <a:srcRect b="81110"/>
          <a:stretch/>
        </p:blipFill>
        <p:spPr>
          <a:xfrm>
            <a:off x="502384" y="219763"/>
            <a:ext cx="863600" cy="1223473"/>
          </a:xfrm>
          <a:prstGeom prst="rect">
            <a:avLst/>
          </a:prstGeom>
        </p:spPr>
      </p:pic>
      <p:sp>
        <p:nvSpPr>
          <p:cNvPr id="61" name="Titre 3">
            <a:extLst>
              <a:ext uri="{FF2B5EF4-FFF2-40B4-BE49-F238E27FC236}">
                <a16:creationId xmlns:a16="http://schemas.microsoft.com/office/drawing/2014/main" id="{E842543C-A649-30CA-4571-376738090EB3}"/>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WORK SANS BOLD ROMAN" pitchFamily="2" charset="77"/>
              </a:rPr>
              <a:t>Les propositions CGT</a:t>
            </a:r>
          </a:p>
        </p:txBody>
      </p:sp>
      <p:sp>
        <p:nvSpPr>
          <p:cNvPr id="62" name="Ellipse 61">
            <a:extLst>
              <a:ext uri="{FF2B5EF4-FFF2-40B4-BE49-F238E27FC236}">
                <a16:creationId xmlns:a16="http://schemas.microsoft.com/office/drawing/2014/main" id="{6887B342-A335-4FD6-58E1-B21967B60874}"/>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B59FC302-771B-20F3-3FB3-44165CA803FD}"/>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B47FEFFC-A9F7-1A16-04BA-EFC493466309}"/>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30A26C33-9ACF-A1CE-8BC0-B79B61CBB094}"/>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F4A1D92F-F5EE-B56D-8E92-BAAC7E9E3FD5}"/>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E6E62195-C44B-870F-6A76-DBBD2BC56ED9}"/>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9836A6CE-3026-B2DC-95A2-EDC22B711EFB}"/>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E35E299A-DEEF-1E29-8741-91AC3471537D}"/>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5EAD90EB-F2F9-9F96-85F2-9336BFAA6C17}"/>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DA4CAC50-E7AE-D008-40B0-4DBCCD5910C1}"/>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2" name="Image 71">
            <a:extLst>
              <a:ext uri="{FF2B5EF4-FFF2-40B4-BE49-F238E27FC236}">
                <a16:creationId xmlns:a16="http://schemas.microsoft.com/office/drawing/2014/main" id="{10ED74AF-0AF9-B0E9-1F89-608B408C2669}"/>
              </a:ext>
            </a:extLst>
          </p:cNvPr>
          <p:cNvPicPr>
            <a:picLocks noChangeAspect="1"/>
          </p:cNvPicPr>
          <p:nvPr/>
        </p:nvPicPr>
        <p:blipFill rotWithShape="1">
          <a:blip r:embed="rId4"/>
          <a:srcRect t="1" b="17726"/>
          <a:stretch/>
        </p:blipFill>
        <p:spPr>
          <a:xfrm>
            <a:off x="502384" y="219762"/>
            <a:ext cx="863600" cy="5328686"/>
          </a:xfrm>
          <a:prstGeom prst="rect">
            <a:avLst/>
          </a:prstGeom>
        </p:spPr>
      </p:pic>
      <p:pic>
        <p:nvPicPr>
          <p:cNvPr id="73" name="Image 72">
            <a:extLst>
              <a:ext uri="{FF2B5EF4-FFF2-40B4-BE49-F238E27FC236}">
                <a16:creationId xmlns:a16="http://schemas.microsoft.com/office/drawing/2014/main" id="{25E4BB30-18B3-B932-84B3-202AC2CB1C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0008" y="434028"/>
            <a:ext cx="4151992" cy="5931417"/>
          </a:xfrm>
          <a:prstGeom prst="rect">
            <a:avLst/>
          </a:prstGeom>
        </p:spPr>
      </p:pic>
      <p:sp>
        <p:nvSpPr>
          <p:cNvPr id="74" name="Espace réservé du contenu 2">
            <a:extLst>
              <a:ext uri="{FF2B5EF4-FFF2-40B4-BE49-F238E27FC236}">
                <a16:creationId xmlns:a16="http://schemas.microsoft.com/office/drawing/2014/main" id="{71A3572C-4036-D0D6-457A-FD2A1722A8A0}"/>
              </a:ext>
            </a:extLst>
          </p:cNvPr>
          <p:cNvSpPr txBox="1">
            <a:spLocks/>
          </p:cNvSpPr>
          <p:nvPr/>
        </p:nvSpPr>
        <p:spPr>
          <a:xfrm>
            <a:off x="1254001" y="1842481"/>
            <a:ext cx="7054516" cy="45708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200" dirty="0">
                <a:solidFill>
                  <a:schemeClr val="tx1"/>
                </a:solidFill>
                <a:latin typeface="Arial" panose="020B0604020202020204" pitchFamily="34" charset="0"/>
                <a:cs typeface="Arial" panose="020B0604020202020204" pitchFamily="34" charset="0"/>
              </a:rPr>
              <a:t>20 points de cotisation sur 40 ans c’est :</a:t>
            </a: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endParaRPr lang="fr-FR" sz="2200" dirty="0">
              <a:solidFill>
                <a:schemeClr val="tx1"/>
              </a:solidFill>
              <a:latin typeface="Arial" panose="020B0604020202020204" pitchFamily="34" charset="0"/>
              <a:cs typeface="Arial" panose="020B0604020202020204" pitchFamily="34" charset="0"/>
            </a:endParaRPr>
          </a:p>
          <a:p>
            <a:r>
              <a:rPr lang="fr-FR" sz="2200" dirty="0">
                <a:solidFill>
                  <a:schemeClr val="tx1"/>
                </a:solidFill>
                <a:latin typeface="Arial" panose="020B0604020202020204" pitchFamily="34" charset="0"/>
                <a:cs typeface="Arial" panose="020B0604020202020204" pitchFamily="34" charset="0"/>
              </a:rPr>
              <a:t>De 1971 à 1991 : + 0,4 point par an</a:t>
            </a:r>
          </a:p>
          <a:p>
            <a:r>
              <a:rPr lang="fr-FR" sz="2200" dirty="0">
                <a:solidFill>
                  <a:schemeClr val="tx1"/>
                </a:solidFill>
                <a:latin typeface="Arial" panose="020B0604020202020204" pitchFamily="34" charset="0"/>
                <a:cs typeface="Arial" panose="020B0604020202020204" pitchFamily="34" charset="0"/>
              </a:rPr>
              <a:t>D’ici 2040 : augmentation du revenu moyen annuel : </a:t>
            </a:r>
            <a:br>
              <a:rPr lang="fr-FR" sz="2200" dirty="0">
                <a:solidFill>
                  <a:schemeClr val="tx1"/>
                </a:solidFill>
                <a:latin typeface="Arial" panose="020B0604020202020204" pitchFamily="34" charset="0"/>
                <a:cs typeface="Arial" panose="020B0604020202020204" pitchFamily="34" charset="0"/>
              </a:rPr>
            </a:br>
            <a:r>
              <a:rPr lang="fr-FR" sz="2200" dirty="0">
                <a:solidFill>
                  <a:schemeClr val="tx1"/>
                </a:solidFill>
                <a:latin typeface="Arial" panose="020B0604020202020204" pitchFamily="34" charset="0"/>
                <a:cs typeface="Arial" panose="020B0604020202020204" pitchFamily="34" charset="0"/>
              </a:rPr>
              <a:t>+ 1,6 % à 1,8 % par an.</a:t>
            </a:r>
          </a:p>
        </p:txBody>
      </p:sp>
      <p:sp>
        <p:nvSpPr>
          <p:cNvPr id="75" name="AutoShape 4">
            <a:extLst>
              <a:ext uri="{FF2B5EF4-FFF2-40B4-BE49-F238E27FC236}">
                <a16:creationId xmlns:a16="http://schemas.microsoft.com/office/drawing/2014/main" id="{CDD7ED9F-82EA-A980-F8D0-305807DBF03B}"/>
              </a:ext>
            </a:extLst>
          </p:cNvPr>
          <p:cNvSpPr>
            <a:spLocks noChangeArrowheads="1"/>
          </p:cNvSpPr>
          <p:nvPr/>
        </p:nvSpPr>
        <p:spPr bwMode="auto">
          <a:xfrm>
            <a:off x="3531254" y="2484744"/>
            <a:ext cx="2209800" cy="762000"/>
          </a:xfrm>
          <a:prstGeom prst="flowChartAlternateProcess">
            <a:avLst/>
          </a:prstGeom>
          <a:solidFill>
            <a:srgbClr val="DC3250"/>
          </a:solidFill>
          <a:ln>
            <a:noFill/>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2400" b="1"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0,5 pt / an</a:t>
            </a:r>
          </a:p>
        </p:txBody>
      </p:sp>
      <p:sp>
        <p:nvSpPr>
          <p:cNvPr id="76" name="AutoShape 5">
            <a:extLst>
              <a:ext uri="{FF2B5EF4-FFF2-40B4-BE49-F238E27FC236}">
                <a16:creationId xmlns:a16="http://schemas.microsoft.com/office/drawing/2014/main" id="{D4A01A95-2180-F719-05CF-C0393340EE1A}"/>
              </a:ext>
            </a:extLst>
          </p:cNvPr>
          <p:cNvSpPr>
            <a:spLocks noChangeArrowheads="1"/>
          </p:cNvSpPr>
          <p:nvPr/>
        </p:nvSpPr>
        <p:spPr bwMode="auto">
          <a:xfrm>
            <a:off x="1351961" y="3627403"/>
            <a:ext cx="2971800" cy="762000"/>
          </a:xfrm>
          <a:prstGeom prst="flowChartAlternateProcess">
            <a:avLst/>
          </a:prstGeom>
          <a:solidFill>
            <a:srgbClr val="DC3250"/>
          </a:solidFill>
          <a:ln>
            <a:noFill/>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2400" b="1"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0,2 part salariale*</a:t>
            </a:r>
          </a:p>
        </p:txBody>
      </p:sp>
      <p:sp>
        <p:nvSpPr>
          <p:cNvPr id="77" name="AutoShape 6">
            <a:extLst>
              <a:ext uri="{FF2B5EF4-FFF2-40B4-BE49-F238E27FC236}">
                <a16:creationId xmlns:a16="http://schemas.microsoft.com/office/drawing/2014/main" id="{C4FCDBD3-0161-B0BB-2A0E-5D3529C9352E}"/>
              </a:ext>
            </a:extLst>
          </p:cNvPr>
          <p:cNvSpPr>
            <a:spLocks noChangeArrowheads="1"/>
          </p:cNvSpPr>
          <p:nvPr/>
        </p:nvSpPr>
        <p:spPr bwMode="auto">
          <a:xfrm>
            <a:off x="4737612" y="3623367"/>
            <a:ext cx="3124200" cy="762000"/>
          </a:xfrm>
          <a:prstGeom prst="flowChartAlternateProcess">
            <a:avLst/>
          </a:prstGeom>
          <a:solidFill>
            <a:srgbClr val="DC3250"/>
          </a:solidFill>
          <a:ln>
            <a:noFill/>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2400" b="1" u="none" strike="noStrike" kern="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0,3 part patronale*</a:t>
            </a:r>
          </a:p>
        </p:txBody>
      </p:sp>
      <p:cxnSp>
        <p:nvCxnSpPr>
          <p:cNvPr id="78" name="AutoShape 7">
            <a:extLst>
              <a:ext uri="{FF2B5EF4-FFF2-40B4-BE49-F238E27FC236}">
                <a16:creationId xmlns:a16="http://schemas.microsoft.com/office/drawing/2014/main" id="{B2468E25-7C82-787B-29A2-ABA8276DAEA2}"/>
              </a:ext>
            </a:extLst>
          </p:cNvPr>
          <p:cNvCxnSpPr>
            <a:cxnSpLocks noChangeShapeType="1"/>
            <a:stCxn id="75" idx="1"/>
            <a:endCxn id="76" idx="0"/>
          </p:cNvCxnSpPr>
          <p:nvPr/>
        </p:nvCxnSpPr>
        <p:spPr bwMode="auto">
          <a:xfrm rot="10800000" flipV="1">
            <a:off x="2837862" y="2865743"/>
            <a:ext cx="693393" cy="761659"/>
          </a:xfrm>
          <a:prstGeom prst="bentConnector2">
            <a:avLst/>
          </a:prstGeom>
          <a:noFill/>
          <a:ln w="38100" cap="sq">
            <a:solidFill>
              <a:srgbClr val="DC325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79" name="AutoShape 10">
            <a:extLst>
              <a:ext uri="{FF2B5EF4-FFF2-40B4-BE49-F238E27FC236}">
                <a16:creationId xmlns:a16="http://schemas.microsoft.com/office/drawing/2014/main" id="{3DB38CC8-D6A8-1E8A-5CE1-ADC8CCBF0965}"/>
              </a:ext>
            </a:extLst>
          </p:cNvPr>
          <p:cNvCxnSpPr>
            <a:cxnSpLocks noChangeShapeType="1"/>
            <a:stCxn id="75" idx="3"/>
            <a:endCxn id="77" idx="0"/>
          </p:cNvCxnSpPr>
          <p:nvPr/>
        </p:nvCxnSpPr>
        <p:spPr bwMode="auto">
          <a:xfrm>
            <a:off x="5741054" y="2865744"/>
            <a:ext cx="558658" cy="757623"/>
          </a:xfrm>
          <a:prstGeom prst="bentConnector2">
            <a:avLst/>
          </a:prstGeom>
          <a:noFill/>
          <a:ln w="38100" cap="sq">
            <a:solidFill>
              <a:srgbClr val="DC3250"/>
            </a:solidFill>
            <a:miter lim="800000"/>
            <a:headEnd type="none" w="sm" len="sm"/>
            <a:tailEnd type="none" w="sm" len="sm"/>
          </a:ln>
          <a:extLst>
            <a:ext uri="{909E8E84-426E-40DD-AFC4-6F175D3DCCD1}">
              <a14:hiddenFill xmlns:a14="http://schemas.microsoft.com/office/drawing/2010/main">
                <a:noFill/>
              </a14:hiddenFill>
            </a:ext>
          </a:extLst>
        </p:spPr>
      </p:cxnSp>
      <p:sp>
        <p:nvSpPr>
          <p:cNvPr id="80" name="ZoneTexte 79">
            <a:extLst>
              <a:ext uri="{FF2B5EF4-FFF2-40B4-BE49-F238E27FC236}">
                <a16:creationId xmlns:a16="http://schemas.microsoft.com/office/drawing/2014/main" id="{0C473D8A-EC95-3447-EEC7-3C4CFE745B9D}"/>
              </a:ext>
            </a:extLst>
          </p:cNvPr>
          <p:cNvSpPr txBox="1"/>
          <p:nvPr/>
        </p:nvSpPr>
        <p:spPr>
          <a:xfrm>
            <a:off x="4737611" y="5938841"/>
            <a:ext cx="2704259" cy="369332"/>
          </a:xfrm>
          <a:prstGeom prst="rect">
            <a:avLst/>
          </a:prstGeom>
          <a:noFill/>
        </p:spPr>
        <p:txBody>
          <a:bodyPr wrap="square" rtlCol="0">
            <a:spAutoFit/>
          </a:bodyPr>
          <a:lstStyle/>
          <a:p>
            <a:pPr algn="r"/>
            <a:r>
              <a:rPr lang="fr-FR" i="1" dirty="0">
                <a:latin typeface="Arial" panose="020B0604020202020204" pitchFamily="34" charset="0"/>
                <a:cs typeface="Arial" panose="020B0604020202020204" pitchFamily="34" charset="0"/>
              </a:rPr>
              <a:t>* Si partage 40 % / 60 %</a:t>
            </a:r>
          </a:p>
        </p:txBody>
      </p:sp>
      <p:sp>
        <p:nvSpPr>
          <p:cNvPr id="81" name="Titre 3">
            <a:extLst>
              <a:ext uri="{FF2B5EF4-FFF2-40B4-BE49-F238E27FC236}">
                <a16:creationId xmlns:a16="http://schemas.microsoft.com/office/drawing/2014/main" id="{72196462-53C1-2600-958D-BB29F2854113}"/>
              </a:ext>
            </a:extLst>
          </p:cNvPr>
          <p:cNvSpPr txBox="1">
            <a:spLocks/>
          </p:cNvSpPr>
          <p:nvPr/>
        </p:nvSpPr>
        <p:spPr>
          <a:xfrm>
            <a:off x="1573619" y="904810"/>
            <a:ext cx="5788388"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800" b="1" dirty="0">
                <a:solidFill>
                  <a:srgbClr val="5169B9"/>
                </a:solidFill>
                <a:latin typeface="Arial Black" panose="020B0604020202020204" pitchFamily="34" charset="0"/>
                <a:cs typeface="Arial Black" panose="020B0604020202020204" pitchFamily="34" charset="0"/>
              </a:rPr>
              <a:t>Augmenter les cotisations</a:t>
            </a:r>
            <a:br>
              <a:rPr lang="fr-FR" sz="2000" b="1" dirty="0">
                <a:latin typeface="Arial Black" panose="020B0604020202020204" pitchFamily="34" charset="0"/>
                <a:cs typeface="Arial Black" panose="020B0604020202020204" pitchFamily="34" charset="0"/>
              </a:rPr>
            </a:br>
            <a:endParaRPr lang="fr-FR" sz="20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5824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nodePh="1">
                                  <p:stCondLst>
                                    <p:cond delay="0"/>
                                  </p:stCondLst>
                                  <p:endCondLst>
                                    <p:cond evt="begin" delay="0">
                                      <p:tn val="55"/>
                                    </p:cond>
                                  </p:end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p:bldP spid="28" grpId="0"/>
      <p:bldP spid="29" grpId="0"/>
      <p:bldP spid="30" grpId="0" animBg="1"/>
      <p:bldP spid="31" grpId="0"/>
      <p:bldP spid="57" grpId="0" animBg="1"/>
      <p:bldP spid="58" grpId="0" animBg="1"/>
      <p:bldP spid="59" grpId="0" animBg="1"/>
      <p:bldP spid="61" grpId="0"/>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4" grpId="0"/>
      <p:bldP spid="75" grpId="0" animBg="1"/>
      <p:bldP spid="76" grpId="0" animBg="1"/>
      <p:bldP spid="77" grpId="0" animBg="1"/>
      <p:bldP spid="80"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10. Chauds pour la bataille ?</a:t>
            </a:r>
          </a:p>
        </p:txBody>
      </p:sp>
      <p:sp>
        <p:nvSpPr>
          <p:cNvPr id="5" name="Rectangle 4">
            <a:extLst>
              <a:ext uri="{FF2B5EF4-FFF2-40B4-BE49-F238E27FC236}">
                <a16:creationId xmlns:a16="http://schemas.microsoft.com/office/drawing/2014/main" id="{E76A0221-3A8C-7519-6A4C-F72BA8A661B6}"/>
              </a:ext>
            </a:extLst>
          </p:cNvPr>
          <p:cNvSpPr/>
          <p:nvPr/>
        </p:nvSpPr>
        <p:spPr>
          <a:xfrm>
            <a:off x="-24199" y="-98854"/>
            <a:ext cx="12578663" cy="7080422"/>
          </a:xfrm>
          <a:prstGeom prst="rect">
            <a:avLst/>
          </a:prstGeom>
          <a:solidFill>
            <a:srgbClr val="DC32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2">
            <a:extLst>
              <a:ext uri="{FF2B5EF4-FFF2-40B4-BE49-F238E27FC236}">
                <a16:creationId xmlns:a16="http://schemas.microsoft.com/office/drawing/2014/main" id="{7560CC9F-69AA-6AA3-1F92-9199C7515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25AF12-E989-7CE1-83A4-4E6DEE311BEF}"/>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3">
            <a:extLst>
              <a:ext uri="{FF2B5EF4-FFF2-40B4-BE49-F238E27FC236}">
                <a16:creationId xmlns:a16="http://schemas.microsoft.com/office/drawing/2014/main" id="{30174C57-F6E5-870C-7C69-2470D1571490}"/>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ugictcgt.fr</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reforme-retraite.info</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syndicoop.info</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8" name="Image 7" descr="Une image contenant sport, joueur, danseur&#10;&#10;Description générée automatiquement">
            <a:extLst>
              <a:ext uri="{FF2B5EF4-FFF2-40B4-BE49-F238E27FC236}">
                <a16:creationId xmlns:a16="http://schemas.microsoft.com/office/drawing/2014/main" id="{A7A451AF-3D92-35D9-52B3-2EA9AF084C8A}"/>
              </a:ext>
            </a:extLst>
          </p:cNvPr>
          <p:cNvPicPr>
            <a:picLocks noChangeAspect="1"/>
          </p:cNvPicPr>
          <p:nvPr/>
        </p:nvPicPr>
        <p:blipFill>
          <a:blip r:embed="rId3"/>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91817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8" y="0"/>
            <a:ext cx="10618381" cy="6858000"/>
          </a:xfrm>
        </p:spPr>
        <p:txBody>
          <a:bodyPr anchor="ctr">
            <a:noAutofit/>
          </a:bodyPr>
          <a:lstStyle/>
          <a:p>
            <a:pPr>
              <a:lnSpc>
                <a:spcPct val="150000"/>
              </a:lnSpc>
            </a:pPr>
            <a:r>
              <a:rPr lang="fr-FR" sz="2600" b="1" dirty="0">
                <a:solidFill>
                  <a:schemeClr val="bg2">
                    <a:lumMod val="50000"/>
                  </a:schemeClr>
                </a:solidFill>
                <a:latin typeface="Arial" panose="020B0604020202020204" pitchFamily="34" charset="0"/>
                <a:cs typeface="Arial" panose="020B0604020202020204" pitchFamily="34" charset="0"/>
              </a:rPr>
              <a:t>1. Comment est construit le système de retraites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2. Qu’est-ce que les 30 dernières années ont changé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3. Quel est le niveau des pensions de retraite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4. À quel âge prend on réellement sa retraite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5. Quel effet du recul de l’âge de départ en retraite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6. Pourquoi les femmes sont elles doublement perdantes ?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7. Nos retraites sont elles vraiment en danger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8. Quels sont les grands enjeux d’une réforme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9. Quelles solutions pour l’avenir ?</a:t>
            </a:r>
            <a:br>
              <a:rPr lang="fr-FR" sz="2600" b="1" dirty="0">
                <a:solidFill>
                  <a:schemeClr val="bg2">
                    <a:lumMod val="50000"/>
                  </a:schemeClr>
                </a:solidFill>
                <a:latin typeface="Arial" panose="020B0604020202020204" pitchFamily="34" charset="0"/>
                <a:cs typeface="Arial" panose="020B0604020202020204" pitchFamily="34" charset="0"/>
              </a:rPr>
            </a:br>
            <a:r>
              <a:rPr lang="fr-FR" sz="2600" b="1" dirty="0">
                <a:solidFill>
                  <a:schemeClr val="bg2">
                    <a:lumMod val="50000"/>
                  </a:schemeClr>
                </a:solidFill>
                <a:latin typeface="Arial" panose="020B0604020202020204" pitchFamily="34" charset="0"/>
                <a:cs typeface="Arial" panose="020B0604020202020204" pitchFamily="34" charset="0"/>
              </a:rPr>
              <a:t>10. Chauds pour la bataille ?</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a:blip r:embed="rId2"/>
          <a:stretch>
            <a:fillRect/>
          </a:stretch>
        </p:blipFill>
        <p:spPr>
          <a:xfrm>
            <a:off x="502384" y="219763"/>
            <a:ext cx="863600" cy="6477000"/>
          </a:xfrm>
          <a:prstGeom prst="rect">
            <a:avLst/>
          </a:prstGeom>
        </p:spPr>
      </p:pic>
    </p:spTree>
    <p:extLst>
      <p:ext uri="{BB962C8B-B14F-4D97-AF65-F5344CB8AC3E}">
        <p14:creationId xmlns:p14="http://schemas.microsoft.com/office/powerpoint/2010/main" val="335573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4400" b="1" dirty="0">
                <a:solidFill>
                  <a:schemeClr val="bg1"/>
                </a:solidFill>
                <a:latin typeface="Arial Black" panose="020B0604020202020204" pitchFamily="34" charset="0"/>
                <a:cs typeface="Arial Black" panose="020B0604020202020204" pitchFamily="34" charset="0"/>
              </a:rPr>
              <a:t>Un système d’une efficacité </a:t>
            </a:r>
            <a:br>
              <a:rPr lang="fr-FR" sz="4400" b="1" dirty="0">
                <a:solidFill>
                  <a:schemeClr val="bg1"/>
                </a:solidFill>
                <a:latin typeface="Arial Black" panose="020B0604020202020204" pitchFamily="34" charset="0"/>
                <a:cs typeface="Arial Black" panose="020B0604020202020204" pitchFamily="34" charset="0"/>
              </a:rPr>
            </a:br>
            <a:r>
              <a:rPr lang="fr-FR" sz="4400" b="1" dirty="0">
                <a:solidFill>
                  <a:schemeClr val="bg1"/>
                </a:solidFill>
                <a:latin typeface="Arial Black" panose="020B0604020202020204" pitchFamily="34" charset="0"/>
                <a:cs typeface="Arial Black" panose="020B0604020202020204" pitchFamily="34" charset="0"/>
              </a:rPr>
              <a:t>économique et sociale </a:t>
            </a:r>
            <a:br>
              <a:rPr lang="fr-FR" sz="4400" b="1" dirty="0">
                <a:solidFill>
                  <a:schemeClr val="bg1"/>
                </a:solidFill>
                <a:latin typeface="Arial Black" panose="020B0604020202020204" pitchFamily="34" charset="0"/>
                <a:cs typeface="Arial Black" panose="020B0604020202020204" pitchFamily="34" charset="0"/>
              </a:rPr>
            </a:br>
            <a:r>
              <a:rPr lang="fr-FR" sz="4400" b="1" dirty="0">
                <a:solidFill>
                  <a:schemeClr val="bg1"/>
                </a:solidFill>
                <a:latin typeface="Arial Black" panose="020B0604020202020204" pitchFamily="34" charset="0"/>
                <a:cs typeface="Arial Black" panose="020B0604020202020204" pitchFamily="34" charset="0"/>
              </a:rPr>
              <a:t>sans précédent.</a:t>
            </a:r>
          </a:p>
        </p:txBody>
      </p:sp>
      <p:sp>
        <p:nvSpPr>
          <p:cNvPr id="2" name="Titre 3">
            <a:extLst>
              <a:ext uri="{FF2B5EF4-FFF2-40B4-BE49-F238E27FC236}">
                <a16:creationId xmlns:a16="http://schemas.microsoft.com/office/drawing/2014/main" id="{326AB13E-69D6-803A-53AD-4F0ECA61F6D0}"/>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600" b="1" dirty="0">
                <a:solidFill>
                  <a:schemeClr val="bg1"/>
                </a:solidFill>
                <a:latin typeface="Arial" panose="020B0604020202020204" pitchFamily="34" charset="0"/>
                <a:cs typeface="Arial" panose="020B0604020202020204" pitchFamily="34" charset="0"/>
              </a:rPr>
              <a:t>1. Comment est construit le système de retraites ?</a:t>
            </a:r>
            <a:endParaRPr lang="fr-FR" sz="3600" b="1"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38413282-77FB-A19D-7076-5E4C4E0E0979}"/>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69D35B3D-2EB0-4030-DA94-7936641DA26E}"/>
              </a:ext>
            </a:extLst>
          </p:cNvPr>
          <p:cNvPicPr>
            <a:picLocks noChangeAspect="1"/>
          </p:cNvPicPr>
          <p:nvPr/>
        </p:nvPicPr>
        <p:blipFill rotWithShape="1">
          <a:blip r:embed="rId3"/>
          <a:srcRect b="90781"/>
          <a:stretch/>
        </p:blipFill>
        <p:spPr>
          <a:xfrm>
            <a:off x="502384" y="219764"/>
            <a:ext cx="863600" cy="597100"/>
          </a:xfrm>
          <a:prstGeom prst="rect">
            <a:avLst/>
          </a:prstGeom>
        </p:spPr>
      </p:pic>
      <p:sp>
        <p:nvSpPr>
          <p:cNvPr id="6" name="Rectangle 5">
            <a:extLst>
              <a:ext uri="{FF2B5EF4-FFF2-40B4-BE49-F238E27FC236}">
                <a16:creationId xmlns:a16="http://schemas.microsoft.com/office/drawing/2014/main" id="{BD4E1C98-7374-B0D0-A232-6BDA81DE3936}"/>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16810"/>
          </a:xfrm>
        </p:spPr>
        <p:txBody>
          <a:bodyPr anchor="t">
            <a:noAutofit/>
          </a:bodyPr>
          <a:lstStyle/>
          <a:p>
            <a:pPr algn="r"/>
            <a:r>
              <a:rPr lang="fr-FR" sz="2000" b="1" dirty="0">
                <a:solidFill>
                  <a:schemeClr val="bg1"/>
                </a:solidFill>
                <a:latin typeface="Arial" panose="020B0604020202020204" pitchFamily="34" charset="0"/>
                <a:cs typeface="Arial" panose="020B0604020202020204" pitchFamily="34" charset="0"/>
              </a:rPr>
              <a:t>Construction d’un système d’une efficacité économique et sociale sans précédent</a:t>
            </a:r>
          </a:p>
        </p:txBody>
      </p:sp>
      <p:sp>
        <p:nvSpPr>
          <p:cNvPr id="7" name="Titre 1">
            <a:extLst>
              <a:ext uri="{FF2B5EF4-FFF2-40B4-BE49-F238E27FC236}">
                <a16:creationId xmlns:a16="http://schemas.microsoft.com/office/drawing/2014/main" id="{B6BB639B-E5A9-2F83-229A-DD9DBAEF4DE1}"/>
              </a:ext>
            </a:extLst>
          </p:cNvPr>
          <p:cNvSpPr txBox="1">
            <a:spLocks/>
          </p:cNvSpPr>
          <p:nvPr/>
        </p:nvSpPr>
        <p:spPr>
          <a:xfrm>
            <a:off x="4965430" y="629268"/>
            <a:ext cx="6586491" cy="12861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4100" dirty="0"/>
          </a:p>
        </p:txBody>
      </p:sp>
      <p:sp>
        <p:nvSpPr>
          <p:cNvPr id="8" name="Espace réservé du contenu 2">
            <a:extLst>
              <a:ext uri="{FF2B5EF4-FFF2-40B4-BE49-F238E27FC236}">
                <a16:creationId xmlns:a16="http://schemas.microsoft.com/office/drawing/2014/main" id="{821D75A1-72D5-FCC6-08AD-A6D67E81405C}"/>
              </a:ext>
            </a:extLst>
          </p:cNvPr>
          <p:cNvSpPr txBox="1">
            <a:spLocks/>
          </p:cNvSpPr>
          <p:nvPr/>
        </p:nvSpPr>
        <p:spPr>
          <a:xfrm>
            <a:off x="1365984" y="904810"/>
            <a:ext cx="9765312" cy="500831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1945</a:t>
            </a:r>
            <a:r>
              <a:rPr lang="fr-FR" altLang="fr-FR" dirty="0">
                <a:solidFill>
                  <a:schemeClr val="bg2">
                    <a:lumMod val="10000"/>
                  </a:schemeClr>
                </a:solidFill>
                <a:latin typeface="Arial" panose="020B0604020202020204" pitchFamily="34" charset="0"/>
                <a:cs typeface="Arial" panose="020B0604020202020204" pitchFamily="34" charset="0"/>
              </a:rPr>
              <a:t> : Création de la sécurité sociale. Mise en place d’un système par répartition obligatoire avec pour objectif d’aligner à terme la situation du secteur privé sur le public</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1947</a:t>
            </a:r>
            <a:r>
              <a:rPr lang="fr-FR" altLang="fr-FR" dirty="0">
                <a:solidFill>
                  <a:schemeClr val="bg2">
                    <a:lumMod val="10000"/>
                  </a:schemeClr>
                </a:solidFill>
                <a:latin typeface="Arial" panose="020B0604020202020204" pitchFamily="34" charset="0"/>
                <a:cs typeface="Arial" panose="020B0604020202020204" pitchFamily="34" charset="0"/>
              </a:rPr>
              <a:t> : Création du régime de retraite des cadres : l’AGIRC : le choix du tout répartition</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1961</a:t>
            </a:r>
            <a:r>
              <a:rPr lang="fr-FR" altLang="fr-FR" dirty="0">
                <a:solidFill>
                  <a:schemeClr val="bg2">
                    <a:lumMod val="10000"/>
                  </a:schemeClr>
                </a:solidFill>
                <a:latin typeface="Arial" panose="020B0604020202020204" pitchFamily="34" charset="0"/>
                <a:cs typeface="Arial" panose="020B0604020202020204" pitchFamily="34" charset="0"/>
              </a:rPr>
              <a:t> : Création de l’ARRCO</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1972</a:t>
            </a:r>
            <a:r>
              <a:rPr lang="fr-FR" altLang="fr-FR" dirty="0">
                <a:solidFill>
                  <a:schemeClr val="bg2">
                    <a:lumMod val="10000"/>
                  </a:schemeClr>
                </a:solidFill>
                <a:latin typeface="Arial" panose="020B0604020202020204" pitchFamily="34" charset="0"/>
                <a:cs typeface="Arial" panose="020B0604020202020204" pitchFamily="34" charset="0"/>
              </a:rPr>
              <a:t> : Loi Boulin : dans la dynamique de 68 le taux plein passe de 40 à 50 % et passage des 10 dernières aux 10 meilleures années</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1973</a:t>
            </a:r>
            <a:r>
              <a:rPr lang="fr-FR" altLang="fr-FR" dirty="0">
                <a:solidFill>
                  <a:schemeClr val="bg2">
                    <a:lumMod val="10000"/>
                  </a:schemeClr>
                </a:solidFill>
                <a:latin typeface="Arial" panose="020B0604020202020204" pitchFamily="34" charset="0"/>
                <a:cs typeface="Arial" panose="020B0604020202020204" pitchFamily="34" charset="0"/>
              </a:rPr>
              <a:t> : généralisation des retraites complémentaires / obligatoire par la loi</a:t>
            </a:r>
          </a:p>
          <a:p>
            <a:pPr marL="725487">
              <a:lnSpc>
                <a:spcPct val="150000"/>
              </a:lnSpc>
              <a:defRPr/>
            </a:pPr>
            <a:r>
              <a:rPr lang="fr-FR" altLang="fr-FR" b="1" dirty="0">
                <a:solidFill>
                  <a:schemeClr val="bg2">
                    <a:lumMod val="10000"/>
                  </a:schemeClr>
                </a:solidFill>
                <a:latin typeface="Arial" panose="020B0604020202020204" pitchFamily="34" charset="0"/>
                <a:cs typeface="Arial" panose="020B0604020202020204" pitchFamily="34" charset="0"/>
              </a:rPr>
              <a:t>1983</a:t>
            </a:r>
            <a:r>
              <a:rPr lang="fr-FR" altLang="fr-FR" dirty="0">
                <a:solidFill>
                  <a:schemeClr val="bg2">
                    <a:lumMod val="10000"/>
                  </a:schemeClr>
                </a:solidFill>
                <a:latin typeface="Arial" panose="020B0604020202020204" pitchFamily="34" charset="0"/>
                <a:cs typeface="Arial" panose="020B0604020202020204" pitchFamily="34" charset="0"/>
              </a:rPr>
              <a:t> : Retraite à 60 ans</a:t>
            </a:r>
          </a:p>
        </p:txBody>
      </p:sp>
      <p:sp>
        <p:nvSpPr>
          <p:cNvPr id="11" name="Rectangle 10">
            <a:extLst>
              <a:ext uri="{FF2B5EF4-FFF2-40B4-BE49-F238E27FC236}">
                <a16:creationId xmlns:a16="http://schemas.microsoft.com/office/drawing/2014/main" id="{B0BC81CE-6387-38FD-F65C-920F531AE13E}"/>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3">
            <a:extLst>
              <a:ext uri="{FF2B5EF4-FFF2-40B4-BE49-F238E27FC236}">
                <a16:creationId xmlns:a16="http://schemas.microsoft.com/office/drawing/2014/main" id="{DD3BACC2-2F8F-7170-FF83-05DFBA1B880D}"/>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5000" b="1">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Construction d’un système de retraite obligatoire par répartition.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Système solidaire entre générations, entre professions et entre individus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et qui permet de vivre en sécurité à la retraite.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La volonté des créateurs de la sécu d’aligner le privé sur le public</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 a permis en 4 décennies de faire passer un taux de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remplacement du privé de 20 % à 70 % mini et 90 % maxi</a:t>
            </a: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13" name="Image 12" descr="Une image contenant sport, joueur, danseur&#10;&#10;Description générée automatiquement">
            <a:extLst>
              <a:ext uri="{FF2B5EF4-FFF2-40B4-BE49-F238E27FC236}">
                <a16:creationId xmlns:a16="http://schemas.microsoft.com/office/drawing/2014/main" id="{83C86708-B414-4216-1B50-0AC98A30CFD0}"/>
              </a:ext>
            </a:extLst>
          </p:cNvPr>
          <p:cNvPicPr>
            <a:picLocks noChangeAspect="1"/>
          </p:cNvPicPr>
          <p:nvPr/>
        </p:nvPicPr>
        <p:blipFill>
          <a:blip r:embed="rId4"/>
          <a:stretch>
            <a:fillRect/>
          </a:stretch>
        </p:blipFill>
        <p:spPr>
          <a:xfrm>
            <a:off x="-2022159" y="642938"/>
            <a:ext cx="4863465" cy="6858000"/>
          </a:xfrm>
          <a:prstGeom prst="rect">
            <a:avLst/>
          </a:prstGeom>
        </p:spPr>
      </p:pic>
    </p:spTree>
    <p:extLst>
      <p:ext uri="{BB962C8B-B14F-4D97-AF65-F5344CB8AC3E}">
        <p14:creationId xmlns:p14="http://schemas.microsoft.com/office/powerpoint/2010/main" val="8865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personne, sport&#10;&#10;Description générée automatiquement">
            <a:extLst>
              <a:ext uri="{FF2B5EF4-FFF2-40B4-BE49-F238E27FC236}">
                <a16:creationId xmlns:a16="http://schemas.microsoft.com/office/drawing/2014/main" id="{1E8DBD14-AC58-D9F8-F697-8DE7BCA513C0}"/>
              </a:ext>
            </a:extLst>
          </p:cNvPr>
          <p:cNvPicPr>
            <a:picLocks noChangeAspect="1"/>
          </p:cNvPicPr>
          <p:nvPr/>
        </p:nvPicPr>
        <p:blipFill>
          <a:blip r:embed="rId2"/>
          <a:stretch>
            <a:fillRect/>
          </a:stretch>
        </p:blipFill>
        <p:spPr>
          <a:xfrm>
            <a:off x="8287375" y="-290200"/>
            <a:ext cx="5163671" cy="6858000"/>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Réformes paramétriques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dégradation progressive</a:t>
            </a:r>
          </a:p>
        </p:txBody>
      </p:sp>
      <p:sp>
        <p:nvSpPr>
          <p:cNvPr id="7" name="Titre 3">
            <a:extLst>
              <a:ext uri="{FF2B5EF4-FFF2-40B4-BE49-F238E27FC236}">
                <a16:creationId xmlns:a16="http://schemas.microsoft.com/office/drawing/2014/main" id="{D3E4AC60-9181-E5BC-EF15-8C6EA3390E0A}"/>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fr-FR" sz="3200" b="1" dirty="0">
                <a:solidFill>
                  <a:schemeClr val="bg1"/>
                </a:solidFill>
                <a:latin typeface="Arial" panose="020B0604020202020204" pitchFamily="34" charset="0"/>
                <a:cs typeface="Arial" panose="020B0604020202020204" pitchFamily="34" charset="0"/>
              </a:rPr>
              <a:t>2. Qu’est-ce que les 30 dernières années ont changé ?</a:t>
            </a:r>
            <a:br>
              <a:rPr lang="fr-FR" sz="3200" b="1" dirty="0">
                <a:solidFill>
                  <a:schemeClr val="bg1"/>
                </a:solidFill>
                <a:latin typeface="Arial" panose="020B0604020202020204" pitchFamily="34" charset="0"/>
                <a:cs typeface="Arial" panose="020B0604020202020204" pitchFamily="34" charset="0"/>
              </a:rPr>
            </a:br>
            <a:endParaRPr lang="fr-F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1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E827D9B-2AE6-B095-89E5-2868D370A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888" y="352810"/>
            <a:ext cx="4309112" cy="6155875"/>
          </a:xfrm>
          <a:prstGeom prst="rect">
            <a:avLst/>
          </a:prstGeom>
        </p:spPr>
      </p:pic>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1573619" y="361506"/>
            <a:ext cx="5788388" cy="6134987"/>
          </a:xfrm>
        </p:spPr>
        <p:txBody>
          <a:bodyPr anchor="ctr">
            <a:noAutofit/>
          </a:bodyPr>
          <a:lstStyle/>
          <a:p>
            <a:pPr marL="725487">
              <a:lnSpc>
                <a:spcPct val="150000"/>
              </a:lnSpc>
              <a:defRPr/>
            </a:pPr>
            <a:r>
              <a:rPr lang="fr-FR" altLang="fr-FR" sz="1800" b="1" dirty="0">
                <a:latin typeface="Arial" panose="020B0604020202020204" pitchFamily="34" charset="0"/>
                <a:cs typeface="Arial" panose="020B0604020202020204" pitchFamily="34" charset="0"/>
              </a:rPr>
              <a:t>1987</a:t>
            </a:r>
            <a:r>
              <a:rPr lang="fr-FR" altLang="fr-FR" sz="1800" dirty="0">
                <a:latin typeface="Arial" panose="020B0604020202020204" pitchFamily="34" charset="0"/>
                <a:cs typeface="Arial" panose="020B0604020202020204" pitchFamily="34" charset="0"/>
              </a:rPr>
              <a:t> : loi Seguin : revalorisation sur l’inflation</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1993</a:t>
            </a:r>
            <a:r>
              <a:rPr lang="fr-FR" altLang="fr-FR" sz="1800" dirty="0">
                <a:latin typeface="Arial" panose="020B0604020202020204" pitchFamily="34" charset="0"/>
                <a:cs typeface="Arial" panose="020B0604020202020204" pitchFamily="34" charset="0"/>
              </a:rPr>
              <a:t> : Réforme Balladur : passage progressif (2003) de 37,5 ans à 40 ans de durée d’assurance et passage des 10 au 25 meilleures années</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1995</a:t>
            </a:r>
            <a:r>
              <a:rPr lang="fr-FR" altLang="fr-FR" sz="1800" dirty="0">
                <a:latin typeface="Arial" panose="020B0604020202020204" pitchFamily="34" charset="0"/>
                <a:cs typeface="Arial" panose="020B0604020202020204" pitchFamily="34" charset="0"/>
              </a:rPr>
              <a:t> : mobilisation victorieuse contre Juppé</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2003</a:t>
            </a:r>
            <a:r>
              <a:rPr lang="fr-FR" altLang="fr-FR" sz="1800" dirty="0">
                <a:latin typeface="Arial" panose="020B0604020202020204" pitchFamily="34" charset="0"/>
                <a:cs typeface="Arial" panose="020B0604020202020204" pitchFamily="34" charset="0"/>
              </a:rPr>
              <a:t> : Réforme Fillon : allongement progressif au 41,5 ans et applications des règles du privé au public (puis idem régimes spéciaux en 2008)</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2010</a:t>
            </a:r>
            <a:r>
              <a:rPr lang="fr-FR" altLang="fr-FR" sz="1800" dirty="0">
                <a:latin typeface="Arial" panose="020B0604020202020204" pitchFamily="34" charset="0"/>
                <a:cs typeface="Arial" panose="020B0604020202020204" pitchFamily="34" charset="0"/>
              </a:rPr>
              <a:t> : Réforme Woerth : recul de l’âge à 62 (voir 67 ans = système de décote)</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2014</a:t>
            </a:r>
            <a:r>
              <a:rPr lang="fr-FR" altLang="fr-FR" sz="1800" dirty="0">
                <a:latin typeface="Arial" panose="020B0604020202020204" pitchFamily="34" charset="0"/>
                <a:cs typeface="Arial" panose="020B0604020202020204" pitchFamily="34" charset="0"/>
              </a:rPr>
              <a:t> : Réforme Hollande : passage aux 43 ans pour la génération 1973</a:t>
            </a:r>
            <a:br>
              <a:rPr lang="fr-FR" altLang="fr-FR" sz="1800" dirty="0">
                <a:latin typeface="Arial" panose="020B0604020202020204" pitchFamily="34" charset="0"/>
                <a:cs typeface="Arial" panose="020B0604020202020204" pitchFamily="34" charset="0"/>
              </a:rPr>
            </a:br>
            <a:r>
              <a:rPr lang="fr-FR" altLang="fr-FR" sz="1800" b="1" dirty="0">
                <a:latin typeface="Arial" panose="020B0604020202020204" pitchFamily="34" charset="0"/>
                <a:cs typeface="Arial" panose="020B0604020202020204" pitchFamily="34" charset="0"/>
              </a:rPr>
              <a:t>2020</a:t>
            </a:r>
            <a:r>
              <a:rPr lang="fr-FR" altLang="fr-FR" sz="1800" dirty="0">
                <a:latin typeface="Arial" panose="020B0604020202020204" pitchFamily="34" charset="0"/>
                <a:cs typeface="Arial" panose="020B0604020202020204" pitchFamily="34" charset="0"/>
              </a:rPr>
              <a:t> : mobilisation victorieuse contre Macron</a:t>
            </a:r>
          </a:p>
        </p:txBody>
      </p:sp>
      <p:sp>
        <p:nvSpPr>
          <p:cNvPr id="2" name="Rectangle 1">
            <a:extLst>
              <a:ext uri="{FF2B5EF4-FFF2-40B4-BE49-F238E27FC236}">
                <a16:creationId xmlns:a16="http://schemas.microsoft.com/office/drawing/2014/main" id="{1DAADFFB-89FE-E83D-BC57-72D884F9D80B}"/>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183C6D0-5963-7864-300D-20A7F7659A05}"/>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E59BDE3-CE93-7E87-5FB3-5D9660177426}"/>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D1A09D0-35D4-B43D-00A2-324F1D73E752}"/>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CA2CA28-7AB4-66E7-A00B-465B8AB6E301}"/>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44B5B5A-5292-DF8D-EA76-9FB29A7325A7}"/>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70AFC74-D4B1-3748-8C94-D320902DAE64}"/>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7FD4499-1E40-F1FF-EEA5-B737FE53F96E}"/>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C415B98-6C79-731A-A187-3634C2C2462A}"/>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5E1A6EC-6155-3169-FE94-B82FFD406C60}"/>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D03BAA1-E2CB-FB36-4306-4BAA866A390E}"/>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35C6BAA-F964-3CB8-8E5E-6FFE08865900}"/>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C5DFFBA4-C7E9-36A7-A319-6D27032EBE93}"/>
              </a:ext>
            </a:extLst>
          </p:cNvPr>
          <p:cNvPicPr>
            <a:picLocks noChangeAspect="1"/>
          </p:cNvPicPr>
          <p:nvPr/>
        </p:nvPicPr>
        <p:blipFill rotWithShape="1">
          <a:blip r:embed="rId4"/>
          <a:srcRect b="81110"/>
          <a:stretch/>
        </p:blipFill>
        <p:spPr>
          <a:xfrm>
            <a:off x="502384" y="219763"/>
            <a:ext cx="863600" cy="1223473"/>
          </a:xfrm>
          <a:prstGeom prst="rect">
            <a:avLst/>
          </a:prstGeom>
        </p:spPr>
      </p:pic>
      <p:sp>
        <p:nvSpPr>
          <p:cNvPr id="3" name="Titre 3">
            <a:extLst>
              <a:ext uri="{FF2B5EF4-FFF2-40B4-BE49-F238E27FC236}">
                <a16:creationId xmlns:a16="http://schemas.microsoft.com/office/drawing/2014/main" id="{451D0A2F-5313-2292-298D-4800303C0F56}"/>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réformes paramétriques = dégradation progressive</a:t>
            </a:r>
          </a:p>
        </p:txBody>
      </p:sp>
      <p:sp>
        <p:nvSpPr>
          <p:cNvPr id="8" name="Titre 3">
            <a:extLst>
              <a:ext uri="{FF2B5EF4-FFF2-40B4-BE49-F238E27FC236}">
                <a16:creationId xmlns:a16="http://schemas.microsoft.com/office/drawing/2014/main" id="{CDD18925-E30B-B03C-2306-9A43027B502E}"/>
              </a:ext>
            </a:extLst>
          </p:cNvPr>
          <p:cNvSpPr txBox="1">
            <a:spLocks/>
          </p:cNvSpPr>
          <p:nvPr/>
        </p:nvSpPr>
        <p:spPr>
          <a:xfrm>
            <a:off x="1573619" y="361506"/>
            <a:ext cx="5788388" cy="6134987"/>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725487">
              <a:lnSpc>
                <a:spcPct val="150000"/>
              </a:lnSpc>
              <a:defRPr/>
            </a:pPr>
            <a:r>
              <a:rPr lang="fr-FR" sz="1800" i="1">
                <a:latin typeface="Arial" panose="020B0604020202020204" pitchFamily="34" charset="0"/>
                <a:cs typeface="Arial" panose="020B0604020202020204" pitchFamily="34" charset="0"/>
              </a:rPr>
              <a:t>+ de nombreux </a:t>
            </a:r>
            <a:r>
              <a:rPr lang="fr-FR" sz="1800" b="1" i="1">
                <a:latin typeface="Arial" panose="020B0604020202020204" pitchFamily="34" charset="0"/>
                <a:cs typeface="Arial" panose="020B0604020202020204" pitchFamily="34" charset="0"/>
              </a:rPr>
              <a:t>accords Agirc-Arrco </a:t>
            </a:r>
            <a:r>
              <a:rPr lang="fr-FR" sz="1800" i="1">
                <a:latin typeface="Arial" panose="020B0604020202020204" pitchFamily="34" charset="0"/>
                <a:cs typeface="Arial" panose="020B0604020202020204" pitchFamily="34" charset="0"/>
              </a:rPr>
              <a:t>organisent la baisse des droits </a:t>
            </a:r>
            <a:br>
              <a:rPr lang="fr-FR" sz="1800" i="1">
                <a:latin typeface="Arial" panose="020B0604020202020204" pitchFamily="34" charset="0"/>
                <a:cs typeface="Arial" panose="020B0604020202020204" pitchFamily="34" charset="0"/>
              </a:rPr>
            </a:br>
            <a:r>
              <a:rPr lang="fr-FR" sz="1800" i="1">
                <a:latin typeface="Arial" panose="020B0604020202020204" pitchFamily="34" charset="0"/>
                <a:cs typeface="Arial" panose="020B0604020202020204" pitchFamily="34" charset="0"/>
              </a:rPr>
              <a:t>(non signés par la CGT)</a:t>
            </a:r>
            <a:br>
              <a:rPr lang="fr-FR" sz="1800" i="1">
                <a:latin typeface="Arial" panose="020B0604020202020204" pitchFamily="34" charset="0"/>
                <a:cs typeface="Arial" panose="020B0604020202020204" pitchFamily="34" charset="0"/>
              </a:rPr>
            </a:br>
            <a:br>
              <a:rPr lang="fr-FR" sz="1800" i="1">
                <a:latin typeface="Arial" panose="020B0604020202020204" pitchFamily="34" charset="0"/>
                <a:cs typeface="Arial" panose="020B0604020202020204" pitchFamily="34" charset="0"/>
              </a:rPr>
            </a:br>
            <a:r>
              <a:rPr lang="fr-FR" sz="1800" i="1">
                <a:latin typeface="Arial" panose="020B0604020202020204" pitchFamily="34" charset="0"/>
                <a:cs typeface="Arial" panose="020B0604020202020204" pitchFamily="34" charset="0"/>
              </a:rPr>
              <a:t>(1993, 1994, 1996, </a:t>
            </a:r>
            <a:br>
              <a:rPr lang="fr-FR" sz="1800" i="1">
                <a:latin typeface="Arial" panose="020B0604020202020204" pitchFamily="34" charset="0"/>
                <a:cs typeface="Arial" panose="020B0604020202020204" pitchFamily="34" charset="0"/>
              </a:rPr>
            </a:br>
            <a:r>
              <a:rPr lang="fr-FR" sz="1800" i="1">
                <a:latin typeface="Arial" panose="020B0604020202020204" pitchFamily="34" charset="0"/>
                <a:cs typeface="Arial" panose="020B0604020202020204" pitchFamily="34" charset="0"/>
              </a:rPr>
              <a:t>2003, 2011, 2013, 2015, 2017, 2021)</a:t>
            </a:r>
            <a:endParaRPr lang="fr-FR" altLang="fr-FR" sz="1800" dirty="0">
              <a:latin typeface="Arial" panose="020B0604020202020204" pitchFamily="34" charset="0"/>
              <a:cs typeface="Arial" panose="020B0604020202020204" pitchFamily="34" charset="0"/>
            </a:endParaRPr>
          </a:p>
        </p:txBody>
      </p:sp>
      <p:pic>
        <p:nvPicPr>
          <p:cNvPr id="18" name="Picture 2" descr="msotw9_temp0">
            <a:extLst>
              <a:ext uri="{FF2B5EF4-FFF2-40B4-BE49-F238E27FC236}">
                <a16:creationId xmlns:a16="http://schemas.microsoft.com/office/drawing/2014/main" id="{54AACAFC-62DA-3498-E22B-78B9A8046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009" y="377674"/>
            <a:ext cx="9810991" cy="611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5E796E2B-1A6D-1192-3862-215088C26A45}"/>
              </a:ext>
            </a:extLst>
          </p:cNvPr>
          <p:cNvSpPr txBox="1"/>
          <p:nvPr/>
        </p:nvSpPr>
        <p:spPr>
          <a:xfrm>
            <a:off x="2138494" y="398186"/>
            <a:ext cx="10053506" cy="5940088"/>
          </a:xfrm>
          <a:prstGeom prst="rect">
            <a:avLst/>
          </a:prstGeom>
          <a:solidFill>
            <a:schemeClr val="bg1"/>
          </a:solidFill>
          <a:ln>
            <a:noFill/>
          </a:ln>
        </p:spPr>
        <p:txBody>
          <a:bodyPr wrap="square" anchor="ctr">
            <a:spAutoFit/>
          </a:bodyPr>
          <a:lstStyle/>
          <a:p>
            <a:pPr marL="0" indent="0">
              <a:buNone/>
            </a:pPr>
            <a:r>
              <a:rPr lang="fr-FR" sz="2000" dirty="0">
                <a:latin typeface="Arial" panose="020B0604020202020204" pitchFamily="34" charset="0"/>
                <a:cs typeface="Arial" panose="020B0604020202020204" pitchFamily="34" charset="0"/>
              </a:rPr>
              <a:t>Le droit potentiel à retraite est à ce moment là :</a:t>
            </a:r>
          </a:p>
          <a:p>
            <a:pPr marL="0" indent="0">
              <a:buNone/>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	Age : 60 ans</a:t>
            </a:r>
          </a:p>
          <a:p>
            <a:r>
              <a:rPr lang="fr-FR" sz="2000" dirty="0">
                <a:latin typeface="Arial" panose="020B0604020202020204" pitchFamily="34" charset="0"/>
                <a:cs typeface="Arial" panose="020B0604020202020204" pitchFamily="34" charset="0"/>
              </a:rPr>
              <a:t>	Durée de cotisation : 37,5 années</a:t>
            </a:r>
          </a:p>
          <a:p>
            <a:r>
              <a:rPr lang="fr-FR" sz="2000" dirty="0">
                <a:latin typeface="Arial" panose="020B0604020202020204" pitchFamily="34" charset="0"/>
                <a:cs typeface="Arial" panose="020B0604020202020204" pitchFamily="34" charset="0"/>
              </a:rPr>
              <a:t>	Taux de remplacement du salaire par la pension de l’ordre de 75 %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De plus, le salarié retraité avait la </a:t>
            </a:r>
            <a:r>
              <a:rPr lang="fr-FR" sz="2000" b="1" dirty="0">
                <a:latin typeface="Arial" panose="020B0604020202020204" pitchFamily="34" charset="0"/>
                <a:cs typeface="Arial" panose="020B0604020202020204" pitchFamily="34" charset="0"/>
              </a:rPr>
              <a:t>garantie que son niveau de vie évoluerait durant toute la durée de sa retraite </a:t>
            </a:r>
            <a:r>
              <a:rPr lang="fr-FR" sz="2000" dirty="0">
                <a:latin typeface="Arial" panose="020B0604020202020204" pitchFamily="34" charset="0"/>
                <a:cs typeface="Arial" panose="020B0604020202020204" pitchFamily="34" charset="0"/>
              </a:rPr>
              <a:t>comme le niveau de vie moyen des salariés en activité.</a:t>
            </a: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68FBC7C8-CBE0-6423-3C8E-C544F441905C}"/>
              </a:ext>
            </a:extLst>
          </p:cNvPr>
          <p:cNvSpPr txBox="1"/>
          <p:nvPr/>
        </p:nvSpPr>
        <p:spPr>
          <a:xfrm>
            <a:off x="1967200" y="429693"/>
            <a:ext cx="10053506" cy="5940088"/>
          </a:xfrm>
          <a:prstGeom prst="rect">
            <a:avLst/>
          </a:prstGeom>
          <a:solidFill>
            <a:schemeClr val="bg1"/>
          </a:solidFill>
          <a:ln>
            <a:noFill/>
          </a:ln>
        </p:spPr>
        <p:txBody>
          <a:bodyPr wrap="square" anchor="ctr">
            <a:spAutoFit/>
          </a:bodyPr>
          <a:lstStyle/>
          <a:p>
            <a:pPr marL="96838" indent="-7938"/>
            <a:r>
              <a:rPr lang="fr-FR" altLang="fr-FR" sz="2000" b="1" dirty="0">
                <a:latin typeface="Arial" panose="020B0604020202020204" pitchFamily="34" charset="0"/>
                <a:cs typeface="Arial" panose="020B0604020202020204" pitchFamily="34" charset="0"/>
              </a:rPr>
              <a:t>La pension représentait en moyenne :</a:t>
            </a:r>
          </a:p>
          <a:p>
            <a:pPr marL="96838" indent="-7938"/>
            <a:endParaRPr lang="fr-FR" altLang="fr-FR" sz="2000" dirty="0">
              <a:latin typeface="Arial" panose="020B0604020202020204" pitchFamily="34" charset="0"/>
              <a:cs typeface="Arial" panose="020B0604020202020204" pitchFamily="34" charset="0"/>
            </a:endParaRPr>
          </a:p>
          <a:p>
            <a:pPr marL="546100" lvl="1" indent="-457200">
              <a:buFont typeface="Arial" panose="020B0604020202020204" pitchFamily="34" charset="0"/>
              <a:buChar char="•"/>
            </a:pPr>
            <a:r>
              <a:rPr lang="fr-FR" altLang="fr-FR" sz="2000" dirty="0">
                <a:latin typeface="Arial" panose="020B0604020202020204" pitchFamily="34" charset="0"/>
                <a:cs typeface="Arial" panose="020B0604020202020204" pitchFamily="34" charset="0"/>
              </a:rPr>
              <a:t>Dans le privé, 84 % net de la dernière rémunération nette </a:t>
            </a:r>
            <a:br>
              <a:rPr lang="fr-FR" altLang="fr-FR" sz="2000" dirty="0">
                <a:latin typeface="Arial" panose="020B0604020202020204" pitchFamily="34" charset="0"/>
                <a:cs typeface="Arial" panose="020B0604020202020204" pitchFamily="34" charset="0"/>
              </a:rPr>
            </a:br>
            <a:r>
              <a:rPr lang="fr-FR" altLang="fr-FR" sz="2000" dirty="0">
                <a:latin typeface="Arial" panose="020B0604020202020204" pitchFamily="34" charset="0"/>
                <a:cs typeface="Arial" panose="020B0604020202020204" pitchFamily="34" charset="0"/>
              </a:rPr>
              <a:t>(Sécurité sociale + complémentaire)</a:t>
            </a:r>
          </a:p>
          <a:p>
            <a:pPr marL="546100" lvl="1" indent="-457200">
              <a:buFont typeface="Arial" panose="020B0604020202020204" pitchFamily="34" charset="0"/>
              <a:buChar char="•"/>
            </a:pPr>
            <a:endParaRPr lang="fr-FR" altLang="fr-FR" sz="2000" dirty="0">
              <a:latin typeface="Arial" panose="020B0604020202020204" pitchFamily="34" charset="0"/>
              <a:cs typeface="Arial" panose="020B0604020202020204" pitchFamily="34" charset="0"/>
            </a:endParaRPr>
          </a:p>
          <a:p>
            <a:pPr marL="546100" lvl="1" indent="-457200">
              <a:buFont typeface="Arial" panose="020B0604020202020204" pitchFamily="34" charset="0"/>
              <a:buChar char="•"/>
            </a:pPr>
            <a:r>
              <a:rPr lang="fr-FR" altLang="fr-FR" sz="2000" dirty="0">
                <a:latin typeface="Arial" panose="020B0604020202020204" pitchFamily="34" charset="0"/>
                <a:cs typeface="Arial" panose="020B0604020202020204" pitchFamily="34" charset="0"/>
              </a:rPr>
              <a:t>Dans le public, 77 % net du dernier traitement indiciaire </a:t>
            </a:r>
            <a:br>
              <a:rPr lang="fr-FR" altLang="fr-FR" sz="2000" dirty="0">
                <a:latin typeface="Arial" panose="020B0604020202020204" pitchFamily="34" charset="0"/>
                <a:cs typeface="Arial" panose="020B0604020202020204" pitchFamily="34" charset="0"/>
              </a:rPr>
            </a:br>
            <a:r>
              <a:rPr lang="fr-FR" altLang="fr-FR" sz="2000" dirty="0">
                <a:latin typeface="Arial" panose="020B0604020202020204" pitchFamily="34" charset="0"/>
                <a:cs typeface="Arial" panose="020B0604020202020204" pitchFamily="34" charset="0"/>
              </a:rPr>
              <a:t>(hors primes)</a:t>
            </a:r>
          </a:p>
          <a:p>
            <a:endParaRPr lang="fr-FR" sz="2000" dirty="0">
              <a:latin typeface="Arial" panose="020B0604020202020204" pitchFamily="34" charset="0"/>
              <a:cs typeface="Arial" panose="020B0604020202020204" pitchFamily="34" charset="0"/>
            </a:endParaRPr>
          </a:p>
          <a:p>
            <a:r>
              <a:rPr lang="fr-FR" altLang="fr-FR" sz="2000" dirty="0">
                <a:latin typeface="Arial" panose="020B0604020202020204" pitchFamily="34" charset="0"/>
                <a:cs typeface="Arial" panose="020B0604020202020204" pitchFamily="34" charset="0"/>
              </a:rPr>
              <a:t>(source Conseil d’Orientation des Retraites) :</a:t>
            </a: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sz="2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DF88EC7-FCC2-48DD-FC3D-78F192A3997B}"/>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itre 3">
            <a:extLst>
              <a:ext uri="{FF2B5EF4-FFF2-40B4-BE49-F238E27FC236}">
                <a16:creationId xmlns:a16="http://schemas.microsoft.com/office/drawing/2014/main" id="{F6982D20-2371-D604-B9E6-3E5F02D61537}"/>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5000" b="1">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De 1945 à la fin des années 1980 : </a:t>
            </a:r>
            <a:br>
              <a:rPr lang="fr-FR" sz="2000" b="1">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construction d’un système de retraites qui permet de sortir les retraités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de la misère et permet d’atteindre le maintien du niveau de vie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entre la période d’activité et la retraite.</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b="1">
                <a:solidFill>
                  <a:schemeClr val="bg1"/>
                </a:solidFill>
                <a:latin typeface="Arial" panose="020B0604020202020204" pitchFamily="34" charset="0"/>
                <a:cs typeface="Arial" panose="020B0604020202020204" pitchFamily="34" charset="0"/>
              </a:rPr>
              <a:t>À partir de la fin des années 1980 :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tout à été mis en œuvre pour que l’on revienne progressivement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sur les acquis des quatre décennies précédentes en matière de retraite</a:t>
            </a: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5" name="Image 24" descr="Une image contenant sport, joueur, danseur&#10;&#10;Description générée automatiquement">
            <a:extLst>
              <a:ext uri="{FF2B5EF4-FFF2-40B4-BE49-F238E27FC236}">
                <a16:creationId xmlns:a16="http://schemas.microsoft.com/office/drawing/2014/main" id="{67956F99-B01E-1B28-E589-512F19EAD3D8}"/>
              </a:ext>
            </a:extLst>
          </p:cNvPr>
          <p:cNvPicPr>
            <a:picLocks noChangeAspect="1"/>
          </p:cNvPicPr>
          <p:nvPr/>
        </p:nvPicPr>
        <p:blipFill>
          <a:blip r:embed="rId6"/>
          <a:stretch>
            <a:fillRect/>
          </a:stretch>
        </p:blipFill>
        <p:spPr>
          <a:xfrm>
            <a:off x="-2022159" y="642938"/>
            <a:ext cx="4863465" cy="6858000"/>
          </a:xfrm>
          <a:prstGeom prst="rect">
            <a:avLst/>
          </a:prstGeom>
        </p:spPr>
      </p:pic>
      <p:sp>
        <p:nvSpPr>
          <p:cNvPr id="26" name="Rectangle 25">
            <a:extLst>
              <a:ext uri="{FF2B5EF4-FFF2-40B4-BE49-F238E27FC236}">
                <a16:creationId xmlns:a16="http://schemas.microsoft.com/office/drawing/2014/main" id="{E3BE1347-6019-502A-1D6E-D9767A8E60C0}"/>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itre 3">
            <a:extLst>
              <a:ext uri="{FF2B5EF4-FFF2-40B4-BE49-F238E27FC236}">
                <a16:creationId xmlns:a16="http://schemas.microsoft.com/office/drawing/2014/main" id="{4C262287-417E-10C9-CE9D-7609ABBCDAD7}"/>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VIGILANCE !</a:t>
            </a:r>
            <a:br>
              <a:rPr lang="fr-FR" sz="5000" b="1">
                <a:solidFill>
                  <a:schemeClr val="bg1"/>
                </a:solidFill>
                <a:latin typeface="WORK SANS BOLD ROMAN" pitchFamily="2" charset="77"/>
              </a:rPr>
            </a:br>
            <a:br>
              <a:rPr lang="fr-FR" sz="2000">
                <a:solidFill>
                  <a:schemeClr val="bg1"/>
                </a:solidFill>
              </a:rPr>
            </a:br>
            <a:r>
              <a:rPr lang="fr-FR" sz="2000">
                <a:solidFill>
                  <a:schemeClr val="bg1"/>
                </a:solidFill>
                <a:latin typeface="Arial" panose="020B0604020202020204" pitchFamily="34" charset="0"/>
                <a:ea typeface="ＭＳ Ｐゴシック" charset="0"/>
                <a:cs typeface="Arial" panose="020B0604020202020204" pitchFamily="34" charset="0"/>
              </a:rPr>
              <a:t>Les changements de calcul pour la retraite </a:t>
            </a:r>
            <a:br>
              <a:rPr lang="fr-FR" sz="2000">
                <a:solidFill>
                  <a:schemeClr val="bg1"/>
                </a:solidFill>
                <a:latin typeface="Arial" panose="020B0604020202020204" pitchFamily="34" charset="0"/>
                <a:ea typeface="ＭＳ Ｐゴシック" charset="0"/>
                <a:cs typeface="Arial" panose="020B0604020202020204" pitchFamily="34" charset="0"/>
              </a:rPr>
            </a:br>
            <a:r>
              <a:rPr lang="fr-FR" sz="2000">
                <a:solidFill>
                  <a:schemeClr val="bg1"/>
                </a:solidFill>
                <a:latin typeface="Arial" panose="020B0604020202020204" pitchFamily="34" charset="0"/>
                <a:ea typeface="ＭＳ Ｐゴシック" charset="0"/>
                <a:cs typeface="Arial" panose="020B0604020202020204" pitchFamily="34" charset="0"/>
              </a:rPr>
              <a:t>sont difficilement mesurables </a:t>
            </a:r>
            <a:br>
              <a:rPr lang="fr-FR" sz="2000">
                <a:solidFill>
                  <a:schemeClr val="bg1"/>
                </a:solidFill>
                <a:latin typeface="Arial" panose="020B0604020202020204" pitchFamily="34" charset="0"/>
                <a:ea typeface="ＭＳ Ｐゴシック" charset="0"/>
                <a:cs typeface="Arial" panose="020B0604020202020204" pitchFamily="34" charset="0"/>
              </a:rPr>
            </a:br>
            <a:r>
              <a:rPr lang="fr-FR" sz="2000">
                <a:solidFill>
                  <a:schemeClr val="bg1"/>
                </a:solidFill>
                <a:latin typeface="Arial" panose="020B0604020202020204" pitchFamily="34" charset="0"/>
                <a:ea typeface="ＭＳ Ｐゴシック" charset="0"/>
                <a:cs typeface="Arial" panose="020B0604020202020204" pitchFamily="34" charset="0"/>
              </a:rPr>
              <a:t>pour la très grande majorité des salariés </a:t>
            </a:r>
            <a:br>
              <a:rPr lang="fr-FR" sz="2000">
                <a:solidFill>
                  <a:schemeClr val="bg1"/>
                </a:solidFill>
                <a:latin typeface="Arial" panose="020B0604020202020204" pitchFamily="34" charset="0"/>
                <a:ea typeface="ＭＳ Ｐゴシック" charset="0"/>
                <a:cs typeface="Arial" panose="020B0604020202020204" pitchFamily="34" charset="0"/>
              </a:rPr>
            </a:br>
            <a:r>
              <a:rPr lang="fr-FR" sz="2000">
                <a:solidFill>
                  <a:schemeClr val="bg1"/>
                </a:solidFill>
                <a:latin typeface="Arial" panose="020B0604020202020204" pitchFamily="34" charset="0"/>
                <a:ea typeface="ＭＳ Ｐゴシック" charset="0"/>
                <a:cs typeface="Arial" panose="020B0604020202020204" pitchFamily="34" charset="0"/>
              </a:rPr>
              <a:t>car toujours reportés dans le temps.</a:t>
            </a:r>
            <a:br>
              <a:rPr lang="fr-FR" sz="2000">
                <a:solidFill>
                  <a:schemeClr val="bg1"/>
                </a:solidFill>
                <a:latin typeface="Arial" panose="020B0604020202020204" pitchFamily="34" charset="0"/>
                <a:ea typeface="ＭＳ Ｐゴシック" charset="0"/>
                <a:cs typeface="Arial" panose="020B0604020202020204" pitchFamily="34" charset="0"/>
              </a:rPr>
            </a:br>
            <a:br>
              <a:rPr lang="fr-FR" sz="2000">
                <a:solidFill>
                  <a:schemeClr val="bg1"/>
                </a:solidFill>
                <a:latin typeface="Arial" panose="020B0604020202020204" pitchFamily="34" charset="0"/>
                <a:ea typeface="ＭＳ Ｐゴシック" charset="0"/>
                <a:cs typeface="Arial" panose="020B0604020202020204" pitchFamily="34" charset="0"/>
              </a:rPr>
            </a:br>
            <a:r>
              <a:rPr lang="fr-FR" sz="2000">
                <a:solidFill>
                  <a:schemeClr val="bg1"/>
                </a:solidFill>
                <a:latin typeface="Arial" panose="020B0604020202020204" pitchFamily="34" charset="0"/>
                <a:ea typeface="ＭＳ Ｐゴシック" charset="0"/>
                <a:cs typeface="Arial" panose="020B0604020202020204" pitchFamily="34" charset="0"/>
              </a:rPr>
              <a:t>C’est le piège de la progressivité des mesures.</a:t>
            </a:r>
            <a:br>
              <a:rPr lang="fr-FR" sz="2000">
                <a:solidFill>
                  <a:schemeClr val="bg1"/>
                </a:solidFill>
                <a:latin typeface="Arial" panose="020B0604020202020204" pitchFamily="34" charset="0"/>
                <a:ea typeface="ＭＳ Ｐゴシック" charset="0"/>
                <a:cs typeface="Arial" panose="020B0604020202020204" pitchFamily="34" charset="0"/>
              </a:rPr>
            </a:br>
            <a:br>
              <a:rPr lang="fr-FR" sz="2000">
                <a:solidFill>
                  <a:schemeClr val="bg1"/>
                </a:solidFill>
                <a:latin typeface="Arial" panose="020B0604020202020204" pitchFamily="34" charset="0"/>
                <a:ea typeface="ＭＳ Ｐゴシック" charset="0"/>
                <a:cs typeface="Arial" panose="020B0604020202020204" pitchFamily="34" charset="0"/>
              </a:rPr>
            </a:br>
            <a:r>
              <a:rPr lang="fr-FR" sz="2000">
                <a:solidFill>
                  <a:schemeClr val="bg1"/>
                </a:solidFill>
                <a:latin typeface="Arial" panose="020B0604020202020204" pitchFamily="34" charset="0"/>
                <a:ea typeface="ＭＳ Ｐゴシック" charset="0"/>
                <a:cs typeface="Arial" panose="020B0604020202020204" pitchFamily="34" charset="0"/>
              </a:rPr>
              <a:t>C’est la fameuse clause du grand-père</a:t>
            </a: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8" name="Image 27">
            <a:extLst>
              <a:ext uri="{FF2B5EF4-FFF2-40B4-BE49-F238E27FC236}">
                <a16:creationId xmlns:a16="http://schemas.microsoft.com/office/drawing/2014/main" id="{FDA3DBBD-708E-80A1-4BA1-E08B9118C076}"/>
              </a:ext>
            </a:extLst>
          </p:cNvPr>
          <p:cNvPicPr>
            <a:picLocks noChangeAspect="1"/>
          </p:cNvPicPr>
          <p:nvPr/>
        </p:nvPicPr>
        <p:blipFill>
          <a:blip r:embed="rId7"/>
          <a:stretch>
            <a:fillRect/>
          </a:stretch>
        </p:blipFill>
        <p:spPr>
          <a:xfrm>
            <a:off x="-1009478" y="1300864"/>
            <a:ext cx="4705317" cy="6858000"/>
          </a:xfrm>
          <a:prstGeom prst="rect">
            <a:avLst/>
          </a:prstGeom>
        </p:spPr>
      </p:pic>
      <p:sp>
        <p:nvSpPr>
          <p:cNvPr id="29" name="Rectangle 28">
            <a:extLst>
              <a:ext uri="{FF2B5EF4-FFF2-40B4-BE49-F238E27FC236}">
                <a16:creationId xmlns:a16="http://schemas.microsoft.com/office/drawing/2014/main" id="{44E303C1-9EDA-C150-637F-09E721361C6F}"/>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itre 3">
            <a:extLst>
              <a:ext uri="{FF2B5EF4-FFF2-40B4-BE49-F238E27FC236}">
                <a16:creationId xmlns:a16="http://schemas.microsoft.com/office/drawing/2014/main" id="{C1116757-7D88-E556-4D2F-30148447199C}"/>
              </a:ext>
            </a:extLst>
          </p:cNvPr>
          <p:cNvSpPr txBox="1">
            <a:spLocks/>
          </p:cNvSpPr>
          <p:nvPr/>
        </p:nvSpPr>
        <p:spPr>
          <a:xfrm>
            <a:off x="0"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NOTER</a:t>
            </a:r>
            <a:br>
              <a:rPr lang="fr-FR" sz="5000" b="1">
                <a:solidFill>
                  <a:schemeClr val="bg1"/>
                </a:solidFill>
                <a:latin typeface="WORK SANS BOLD ROMAN" pitchFamily="2" charset="77"/>
              </a:rPr>
            </a:br>
            <a:br>
              <a:rPr lang="fr-FR" sz="5000" b="1">
                <a:solidFill>
                  <a:schemeClr val="bg1"/>
                </a:solidFill>
                <a:latin typeface="WORK SANS BOLD ROMAN" pitchFamily="2" charset="77"/>
              </a:rPr>
            </a:br>
            <a:r>
              <a:rPr lang="fr-FR" sz="2000">
                <a:solidFill>
                  <a:schemeClr val="bg1"/>
                </a:solidFill>
                <a:latin typeface="Arial" panose="020B0604020202020204" pitchFamily="34" charset="0"/>
                <a:cs typeface="Arial" panose="020B0604020202020204" pitchFamily="34" charset="0"/>
              </a:rPr>
              <a:t>L’objectif initial du CNR et d’Ambroise Croizat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800" i="1">
                <a:solidFill>
                  <a:schemeClr val="bg1"/>
                </a:solidFill>
                <a:latin typeface="Arial" panose="020B0604020202020204" pitchFamily="34" charset="0"/>
                <a:cs typeface="Arial" panose="020B0604020202020204" pitchFamily="34" charset="0"/>
              </a:rPr>
              <a:t>« de permettre aux Hommes d’être à l’abri du besoin </a:t>
            </a:r>
            <a:br>
              <a:rPr lang="fr-FR" sz="2800" i="1">
                <a:solidFill>
                  <a:schemeClr val="bg1"/>
                </a:solidFill>
                <a:latin typeface="Arial" panose="020B0604020202020204" pitchFamily="34" charset="0"/>
                <a:cs typeface="Arial" panose="020B0604020202020204" pitchFamily="34" charset="0"/>
              </a:rPr>
            </a:br>
            <a:r>
              <a:rPr lang="fr-FR" sz="2800" i="1">
                <a:solidFill>
                  <a:schemeClr val="bg1"/>
                </a:solidFill>
                <a:latin typeface="Arial" panose="020B0604020202020204" pitchFamily="34" charset="0"/>
                <a:cs typeface="Arial" panose="020B0604020202020204" pitchFamily="34" charset="0"/>
              </a:rPr>
              <a:t>et de faire de la retraite non plus une antichambre de la mort </a:t>
            </a:r>
            <a:br>
              <a:rPr lang="fr-FR" sz="2800" i="1">
                <a:solidFill>
                  <a:schemeClr val="bg1"/>
                </a:solidFill>
                <a:latin typeface="Arial" panose="020B0604020202020204" pitchFamily="34" charset="0"/>
                <a:cs typeface="Arial" panose="020B0604020202020204" pitchFamily="34" charset="0"/>
              </a:rPr>
            </a:br>
            <a:r>
              <a:rPr lang="fr-FR" sz="2800" i="1">
                <a:solidFill>
                  <a:schemeClr val="bg1"/>
                </a:solidFill>
                <a:latin typeface="Arial" panose="020B0604020202020204" pitchFamily="34" charset="0"/>
                <a:cs typeface="Arial" panose="020B0604020202020204" pitchFamily="34" charset="0"/>
              </a:rPr>
              <a:t>mais une nouvelle étape de la vie » </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était quasiment atteint.</a:t>
            </a: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31" name="Image 30">
            <a:extLst>
              <a:ext uri="{FF2B5EF4-FFF2-40B4-BE49-F238E27FC236}">
                <a16:creationId xmlns:a16="http://schemas.microsoft.com/office/drawing/2014/main" id="{0A3000A8-E9AC-8598-72C8-E006E7B6B008}"/>
              </a:ext>
            </a:extLst>
          </p:cNvPr>
          <p:cNvPicPr>
            <a:picLocks noChangeAspect="1"/>
          </p:cNvPicPr>
          <p:nvPr/>
        </p:nvPicPr>
        <p:blipFill>
          <a:blip r:embed="rId8"/>
          <a:stretch>
            <a:fillRect/>
          </a:stretch>
        </p:blipFill>
        <p:spPr>
          <a:xfrm>
            <a:off x="-2023633" y="3657600"/>
            <a:ext cx="6350000" cy="4229100"/>
          </a:xfrm>
          <a:prstGeom prst="rect">
            <a:avLst/>
          </a:prstGeom>
        </p:spPr>
      </p:pic>
    </p:spTree>
    <p:extLst>
      <p:ext uri="{BB962C8B-B14F-4D97-AF65-F5344CB8AC3E}">
        <p14:creationId xmlns:p14="http://schemas.microsoft.com/office/powerpoint/2010/main" val="109016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1" grpId="0" animBg="1"/>
      <p:bldP spid="22" grpId="0" animBg="1"/>
      <p:bldP spid="23" grpId="0"/>
      <p:bldP spid="26" grpId="0" animBg="1"/>
      <p:bldP spid="27"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9B81C-1981-94C2-BE22-AD744DF4DD65}"/>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17821C62-5D20-D862-6262-BE79237546F3}"/>
              </a:ext>
            </a:extLst>
          </p:cNvPr>
          <p:cNvSpPr>
            <a:spLocks noGrp="1"/>
          </p:cNvSpPr>
          <p:nvPr>
            <p:ph type="title"/>
          </p:nvPr>
        </p:nvSpPr>
        <p:spPr>
          <a:xfrm>
            <a:off x="0" y="0"/>
            <a:ext cx="12192000" cy="6858000"/>
          </a:xfrm>
        </p:spPr>
        <p:txBody>
          <a:bodyPr anchor="ctr">
            <a:noAutofit/>
          </a:bodyPr>
          <a:lstStyle/>
          <a:p>
            <a:pPr algn="ctr"/>
            <a:r>
              <a:rPr lang="fr-FR" sz="5400" b="1" dirty="0">
                <a:solidFill>
                  <a:schemeClr val="bg1"/>
                </a:solidFill>
                <a:latin typeface="Arial Black" panose="020B0604020202020204" pitchFamily="34" charset="0"/>
                <a:cs typeface="Arial Black" panose="020B0604020202020204" pitchFamily="34" charset="0"/>
              </a:rPr>
              <a:t>Les salarié·es </a:t>
            </a:r>
            <a:br>
              <a:rPr lang="fr-FR" sz="5400" b="1" dirty="0">
                <a:solidFill>
                  <a:schemeClr val="bg1"/>
                </a:solidFill>
                <a:latin typeface="Arial Black" panose="020B0604020202020204" pitchFamily="34" charset="0"/>
                <a:cs typeface="Arial Black" panose="020B0604020202020204" pitchFamily="34" charset="0"/>
              </a:rPr>
            </a:br>
            <a:r>
              <a:rPr lang="fr-FR" sz="5400" b="1" dirty="0">
                <a:solidFill>
                  <a:schemeClr val="bg1"/>
                </a:solidFill>
                <a:latin typeface="Arial Black" panose="020B0604020202020204" pitchFamily="34" charset="0"/>
                <a:cs typeface="Arial Black" panose="020B0604020202020204" pitchFamily="34" charset="0"/>
              </a:rPr>
              <a:t>payent la note.</a:t>
            </a:r>
          </a:p>
        </p:txBody>
      </p:sp>
      <p:sp>
        <p:nvSpPr>
          <p:cNvPr id="2" name="Titre 3">
            <a:extLst>
              <a:ext uri="{FF2B5EF4-FFF2-40B4-BE49-F238E27FC236}">
                <a16:creationId xmlns:a16="http://schemas.microsoft.com/office/drawing/2014/main" id="{17670795-9F6D-019A-6F9F-A8CF02E06280}"/>
              </a:ext>
            </a:extLst>
          </p:cNvPr>
          <p:cNvSpPr txBox="1">
            <a:spLocks/>
          </p:cNvSpPr>
          <p:nvPr/>
        </p:nvSpPr>
        <p:spPr>
          <a:xfrm>
            <a:off x="0" y="0"/>
            <a:ext cx="12191999" cy="10493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50000"/>
              </a:lnSpc>
            </a:pPr>
            <a:r>
              <a:rPr lang="fr-FR" sz="3200" b="1" dirty="0">
                <a:solidFill>
                  <a:schemeClr val="bg1"/>
                </a:solidFill>
                <a:latin typeface="Arial" panose="020B0604020202020204" pitchFamily="34" charset="0"/>
                <a:cs typeface="Arial" panose="020B0604020202020204" pitchFamily="34" charset="0"/>
              </a:rPr>
              <a:t>3. Quel est le niveau de pensions de retraite ?</a:t>
            </a:r>
          </a:p>
        </p:txBody>
      </p:sp>
    </p:spTree>
    <p:extLst>
      <p:ext uri="{BB962C8B-B14F-4D97-AF65-F5344CB8AC3E}">
        <p14:creationId xmlns:p14="http://schemas.microsoft.com/office/powerpoint/2010/main" val="37386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lipse 51">
            <a:extLst>
              <a:ext uri="{FF2B5EF4-FFF2-40B4-BE49-F238E27FC236}">
                <a16:creationId xmlns:a16="http://schemas.microsoft.com/office/drawing/2014/main" id="{86E0C696-46DD-B2C4-0F61-12DF1A8D2AD5}"/>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A69018CE-D62E-3B5B-8776-69BF12016485}"/>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9C0837CC-EEB2-8245-65FF-FF4FC281611E}"/>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FBE8ED64-639F-0872-427C-9AE136E73C6A}"/>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7479B5E0-8BB0-0126-1F03-40AFA2789F15}"/>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66473925-79F5-0BF2-B5EC-FC5AAF676C42}"/>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54192877-C215-5F99-ABEC-CFA5396C429B}"/>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5A2A8F44-90E2-5FB4-5933-34F4902BA1C2}"/>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9102C2E1-A4D9-5CA3-AA72-C35F9BC50470}"/>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4BA19272-14ED-A574-8DFB-F44A7A204493}"/>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AD34C8C4-A5EC-EE15-0193-126539F1F5F6}"/>
              </a:ext>
            </a:extLst>
          </p:cNvPr>
          <p:cNvSpPr/>
          <p:nvPr/>
        </p:nvSpPr>
        <p:spPr>
          <a:xfrm>
            <a:off x="382664" y="198654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 name="Image 65">
            <a:extLst>
              <a:ext uri="{FF2B5EF4-FFF2-40B4-BE49-F238E27FC236}">
                <a16:creationId xmlns:a16="http://schemas.microsoft.com/office/drawing/2014/main" id="{D89D0F86-B82A-84D7-4840-6161408B3A20}"/>
              </a:ext>
            </a:extLst>
          </p:cNvPr>
          <p:cNvPicPr>
            <a:picLocks noChangeAspect="1"/>
          </p:cNvPicPr>
          <p:nvPr/>
        </p:nvPicPr>
        <p:blipFill rotWithShape="1">
          <a:blip r:embed="rId3"/>
          <a:srcRect b="69166"/>
          <a:stretch/>
        </p:blipFill>
        <p:spPr>
          <a:xfrm>
            <a:off x="502384" y="219763"/>
            <a:ext cx="863600" cy="1997032"/>
          </a:xfrm>
          <a:prstGeom prst="rect">
            <a:avLst/>
          </a:prstGeom>
        </p:spPr>
      </p:pic>
      <p:grpSp>
        <p:nvGrpSpPr>
          <p:cNvPr id="24" name="Groupe 23">
            <a:extLst>
              <a:ext uri="{FF2B5EF4-FFF2-40B4-BE49-F238E27FC236}">
                <a16:creationId xmlns:a16="http://schemas.microsoft.com/office/drawing/2014/main" id="{003AA89E-C9D9-5936-FD73-63C3ED60F0EF}"/>
              </a:ext>
            </a:extLst>
          </p:cNvPr>
          <p:cNvGrpSpPr>
            <a:grpSpLocks/>
          </p:cNvGrpSpPr>
          <p:nvPr/>
        </p:nvGrpSpPr>
        <p:grpSpPr bwMode="auto">
          <a:xfrm>
            <a:off x="6072766" y="2181385"/>
            <a:ext cx="1592262" cy="3640137"/>
            <a:chOff x="1700213" y="2284125"/>
            <a:chExt cx="1592262" cy="3640425"/>
          </a:xfrm>
        </p:grpSpPr>
        <p:sp>
          <p:nvSpPr>
            <p:cNvPr id="25" name="ZoneTexte 24">
              <a:extLst>
                <a:ext uri="{FF2B5EF4-FFF2-40B4-BE49-F238E27FC236}">
                  <a16:creationId xmlns:a16="http://schemas.microsoft.com/office/drawing/2014/main" id="{77DA394E-3BBA-E4D1-DD4B-94F6921681C7}"/>
                </a:ext>
              </a:extLst>
            </p:cNvPr>
            <p:cNvSpPr txBox="1"/>
            <p:nvPr/>
          </p:nvSpPr>
          <p:spPr>
            <a:xfrm>
              <a:off x="1712913" y="2284125"/>
              <a:ext cx="1579562" cy="584246"/>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61,7%</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26" name="ZoneTexte 62">
              <a:extLst>
                <a:ext uri="{FF2B5EF4-FFF2-40B4-BE49-F238E27FC236}">
                  <a16:creationId xmlns:a16="http://schemas.microsoft.com/office/drawing/2014/main" id="{69BF5AC1-D32D-28B4-0951-9A4AA64AD200}"/>
                </a:ext>
              </a:extLst>
            </p:cNvPr>
            <p:cNvSpPr txBox="1">
              <a:spLocks noChangeArrowheads="1"/>
            </p:cNvSpPr>
            <p:nvPr/>
          </p:nvSpPr>
          <p:spPr bwMode="auto">
            <a:xfrm>
              <a:off x="1700213" y="2936875"/>
              <a:ext cx="1577975" cy="6477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16%</a:t>
              </a:r>
              <a:endParaRPr lang="fr-FR" altLang="fr-FR" sz="2000" i="1" baseline="30000">
                <a:solidFill>
                  <a:srgbClr val="000000"/>
                </a:solidFill>
                <a:latin typeface="Arial" panose="020B0604020202020204" pitchFamily="34" charset="0"/>
              </a:endParaRPr>
            </a:p>
          </p:txBody>
        </p:sp>
        <p:sp>
          <p:nvSpPr>
            <p:cNvPr id="27" name="ZoneTexte 82">
              <a:extLst>
                <a:ext uri="{FF2B5EF4-FFF2-40B4-BE49-F238E27FC236}">
                  <a16:creationId xmlns:a16="http://schemas.microsoft.com/office/drawing/2014/main" id="{D46FBF9C-7D37-AD9C-418F-BC6A9A64394C}"/>
                </a:ext>
              </a:extLst>
            </p:cNvPr>
            <p:cNvSpPr txBox="1">
              <a:spLocks noChangeArrowheads="1"/>
            </p:cNvSpPr>
            <p:nvPr/>
          </p:nvSpPr>
          <p:spPr bwMode="auto">
            <a:xfrm>
              <a:off x="1708150" y="4308475"/>
              <a:ext cx="1579563" cy="925513"/>
            </a:xfrm>
            <a:prstGeom prst="rect">
              <a:avLst/>
            </a:prstGeom>
            <a:solidFill>
              <a:srgbClr val="CC99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endParaRPr lang="fr-FR" altLang="fr-FR" sz="2000">
                <a:solidFill>
                  <a:srgbClr val="3333FF"/>
                </a:solidFill>
                <a:latin typeface="Arial" panose="020B0604020202020204" pitchFamily="34" charset="0"/>
              </a:endParaRPr>
            </a:p>
            <a:p>
              <a:pPr marL="0" lvl="1" algn="ctr" eaLnBrk="1" hangingPunct="1"/>
              <a:r>
                <a:rPr lang="fr-FR" altLang="fr-FR" sz="2000">
                  <a:solidFill>
                    <a:srgbClr val="3333FF"/>
                  </a:solidFill>
                  <a:latin typeface="Arial" panose="020B0604020202020204" pitchFamily="34" charset="0"/>
                </a:rPr>
                <a:t>56%</a:t>
              </a:r>
              <a:endParaRPr lang="fr-FR" altLang="fr-FR" sz="2000" i="1" baseline="30000">
                <a:solidFill>
                  <a:srgbClr val="3333FF"/>
                </a:solidFill>
                <a:latin typeface="Arial" panose="020B0604020202020204" pitchFamily="34" charset="0"/>
              </a:endParaRPr>
            </a:p>
          </p:txBody>
        </p:sp>
        <p:sp>
          <p:nvSpPr>
            <p:cNvPr id="28" name="ZoneTexte 27">
              <a:extLst>
                <a:ext uri="{FF2B5EF4-FFF2-40B4-BE49-F238E27FC236}">
                  <a16:creationId xmlns:a16="http://schemas.microsoft.com/office/drawing/2014/main" id="{FB73691D-F8FD-1916-1677-AEBB6C0B424C}"/>
                </a:ext>
              </a:extLst>
            </p:cNvPr>
            <p:cNvSpPr txBox="1"/>
            <p:nvPr/>
          </p:nvSpPr>
          <p:spPr>
            <a:xfrm>
              <a:off x="1708150" y="3611380"/>
              <a:ext cx="1579563"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srgbClr val="FF0000"/>
                  </a:solidFill>
                  <a:latin typeface="Arial" charset="0"/>
                  <a:ea typeface="ＭＳ Ｐゴシック" pitchFamily="34" charset="-128"/>
                  <a:cs typeface="ＭＳ Ｐゴシック" charset="0"/>
                </a:rPr>
                <a:t>40%</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29" name="ZoneTexte 28">
              <a:extLst>
                <a:ext uri="{FF2B5EF4-FFF2-40B4-BE49-F238E27FC236}">
                  <a16:creationId xmlns:a16="http://schemas.microsoft.com/office/drawing/2014/main" id="{FF3F0631-41E2-C08E-AE85-472A0196FABA}"/>
                </a:ext>
              </a:extLst>
            </p:cNvPr>
            <p:cNvSpPr txBox="1"/>
            <p:nvPr/>
          </p:nvSpPr>
          <p:spPr>
            <a:xfrm>
              <a:off x="1706563" y="5276799"/>
              <a:ext cx="1579562"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44%</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grpSp>
      <p:grpSp>
        <p:nvGrpSpPr>
          <p:cNvPr id="11" name="Groupe 10">
            <a:extLst>
              <a:ext uri="{FF2B5EF4-FFF2-40B4-BE49-F238E27FC236}">
                <a16:creationId xmlns:a16="http://schemas.microsoft.com/office/drawing/2014/main" id="{D620A773-2BB0-7249-52E0-52DD5B09C97B}"/>
              </a:ext>
            </a:extLst>
          </p:cNvPr>
          <p:cNvGrpSpPr>
            <a:grpSpLocks/>
          </p:cNvGrpSpPr>
          <p:nvPr/>
        </p:nvGrpSpPr>
        <p:grpSpPr bwMode="auto">
          <a:xfrm>
            <a:off x="4637666" y="1478122"/>
            <a:ext cx="7281862" cy="4330700"/>
            <a:chOff x="265113" y="1581150"/>
            <a:chExt cx="7281862" cy="4330700"/>
          </a:xfrm>
        </p:grpSpPr>
        <p:grpSp>
          <p:nvGrpSpPr>
            <p:cNvPr id="12" name="Groupe 77">
              <a:extLst>
                <a:ext uri="{FF2B5EF4-FFF2-40B4-BE49-F238E27FC236}">
                  <a16:creationId xmlns:a16="http://schemas.microsoft.com/office/drawing/2014/main" id="{DA17B555-0DDE-F86B-0BE1-DA6C5051E7DE}"/>
                </a:ext>
              </a:extLst>
            </p:cNvPr>
            <p:cNvGrpSpPr>
              <a:grpSpLocks/>
            </p:cNvGrpSpPr>
            <p:nvPr/>
          </p:nvGrpSpPr>
          <p:grpSpPr bwMode="auto">
            <a:xfrm>
              <a:off x="271463" y="1581150"/>
              <a:ext cx="7275512" cy="657225"/>
              <a:chOff x="271463" y="1580861"/>
              <a:chExt cx="7275801" cy="657814"/>
            </a:xfrm>
          </p:grpSpPr>
          <p:sp>
            <p:nvSpPr>
              <p:cNvPr id="19" name="ZoneTexte 48">
                <a:extLst>
                  <a:ext uri="{FF2B5EF4-FFF2-40B4-BE49-F238E27FC236}">
                    <a16:creationId xmlns:a16="http://schemas.microsoft.com/office/drawing/2014/main" id="{52373285-D82E-6932-6754-991E248F3BA2}"/>
                  </a:ext>
                </a:extLst>
              </p:cNvPr>
              <p:cNvSpPr txBox="1">
                <a:spLocks noChangeArrowheads="1"/>
              </p:cNvSpPr>
              <p:nvPr/>
            </p:nvSpPr>
            <p:spPr bwMode="auto">
              <a:xfrm>
                <a:off x="271463" y="1580861"/>
                <a:ext cx="1390705" cy="646692"/>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eaLnBrk="1" hangingPunct="1"/>
                <a:r>
                  <a:rPr lang="fr-FR" altLang="fr-FR" sz="1200" b="1" dirty="0">
                    <a:solidFill>
                      <a:srgbClr val="FFFFFF"/>
                    </a:solidFill>
                    <a:latin typeface="Arial" panose="020B0604020202020204" pitchFamily="34" charset="0"/>
                  </a:rPr>
                  <a:t>Source :</a:t>
                </a:r>
              </a:p>
              <a:p>
                <a:pPr eaLnBrk="1" hangingPunct="1"/>
                <a:r>
                  <a:rPr lang="fr-FR" altLang="fr-FR" sz="1200" b="1" dirty="0">
                    <a:solidFill>
                      <a:srgbClr val="FFFFFF"/>
                    </a:solidFill>
                    <a:latin typeface="Arial" panose="020B0604020202020204" pitchFamily="34" charset="0"/>
                  </a:rPr>
                  <a:t>GIE AGIRC et ARRCO  </a:t>
                </a:r>
                <a:r>
                  <a:rPr lang="fr-FR" altLang="fr-FR" sz="1600" i="1" baseline="30000" dirty="0">
                    <a:solidFill>
                      <a:srgbClr val="FFFFFF"/>
                    </a:solidFill>
                    <a:latin typeface="Arial" panose="020B0604020202020204" pitchFamily="34" charset="0"/>
                  </a:rPr>
                  <a:t>(1)</a:t>
                </a:r>
                <a:endParaRPr lang="fr-FR" altLang="fr-FR" sz="1200" i="1" baseline="30000" dirty="0">
                  <a:solidFill>
                    <a:srgbClr val="FFFFFF"/>
                  </a:solidFill>
                  <a:latin typeface="Arial" panose="020B0604020202020204" pitchFamily="34" charset="0"/>
                </a:endParaRPr>
              </a:p>
            </p:txBody>
          </p:sp>
          <p:sp>
            <p:nvSpPr>
              <p:cNvPr id="20" name="ZoneTexte 49">
                <a:extLst>
                  <a:ext uri="{FF2B5EF4-FFF2-40B4-BE49-F238E27FC236}">
                    <a16:creationId xmlns:a16="http://schemas.microsoft.com/office/drawing/2014/main" id="{068320F7-1D1E-3F93-D717-8A033CBE8B8A}"/>
                  </a:ext>
                </a:extLst>
              </p:cNvPr>
              <p:cNvSpPr txBox="1">
                <a:spLocks noChangeArrowheads="1"/>
              </p:cNvSpPr>
              <p:nvPr/>
            </p:nvSpPr>
            <p:spPr bwMode="auto">
              <a:xfrm>
                <a:off x="1671694" y="1580861"/>
                <a:ext cx="1616139"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endParaRPr lang="fr-FR" altLang="fr-FR" sz="1200" b="1" dirty="0">
                  <a:solidFill>
                    <a:srgbClr val="FFFFFF"/>
                  </a:solidFill>
                  <a:latin typeface="Arial" panose="020B0604020202020204" pitchFamily="34" charset="0"/>
                </a:endParaRPr>
              </a:p>
              <a:p>
                <a:pPr algn="ctr" eaLnBrk="1" hangingPunct="1"/>
                <a:r>
                  <a:rPr lang="fr-FR" altLang="fr-FR" sz="1400" b="1" dirty="0">
                    <a:solidFill>
                      <a:srgbClr val="FFFFFF"/>
                    </a:solidFill>
                    <a:latin typeface="Arial" panose="020B0604020202020204" pitchFamily="34" charset="0"/>
                  </a:rPr>
                  <a:t>Homme cadre</a:t>
                </a:r>
              </a:p>
              <a:p>
                <a:pPr algn="ctr" eaLnBrk="1" hangingPunct="1"/>
                <a:endParaRPr lang="fr-FR" altLang="fr-FR" sz="1200" b="1" dirty="0">
                  <a:solidFill>
                    <a:srgbClr val="FFFFFF"/>
                  </a:solidFill>
                  <a:latin typeface="Arial" panose="020B0604020202020204" pitchFamily="34" charset="0"/>
                </a:endParaRPr>
              </a:p>
            </p:txBody>
          </p:sp>
          <p:sp>
            <p:nvSpPr>
              <p:cNvPr id="21" name="ZoneTexte 50">
                <a:extLst>
                  <a:ext uri="{FF2B5EF4-FFF2-40B4-BE49-F238E27FC236}">
                    <a16:creationId xmlns:a16="http://schemas.microsoft.com/office/drawing/2014/main" id="{6E45852D-84E3-49D9-A80B-5BED09BE3A1F}"/>
                  </a:ext>
                </a:extLst>
              </p:cNvPr>
              <p:cNvSpPr txBox="1">
                <a:spLocks noChangeArrowheads="1"/>
              </p:cNvSpPr>
              <p:nvPr/>
            </p:nvSpPr>
            <p:spPr bwMode="auto">
              <a:xfrm>
                <a:off x="3287833" y="1590395"/>
                <a:ext cx="1616139"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endParaRPr lang="fr-FR" altLang="fr-FR" sz="1200" b="1" dirty="0">
                  <a:solidFill>
                    <a:srgbClr val="FFFFFF"/>
                  </a:solidFill>
                  <a:latin typeface="Arial" panose="020B0604020202020204" pitchFamily="34" charset="0"/>
                </a:endParaRPr>
              </a:p>
              <a:p>
                <a:pPr algn="ctr" eaLnBrk="1" hangingPunct="1"/>
                <a:r>
                  <a:rPr lang="fr-FR" altLang="fr-FR" sz="1400" b="1" dirty="0">
                    <a:solidFill>
                      <a:srgbClr val="FFFFFF"/>
                    </a:solidFill>
                    <a:latin typeface="Arial" panose="020B0604020202020204" pitchFamily="34" charset="0"/>
                  </a:rPr>
                  <a:t>Femme cadre</a:t>
                </a:r>
              </a:p>
              <a:p>
                <a:pPr algn="ctr" eaLnBrk="1" hangingPunct="1"/>
                <a:endParaRPr lang="fr-FR" altLang="fr-FR" sz="1200" b="1" dirty="0">
                  <a:solidFill>
                    <a:srgbClr val="FFFFFF"/>
                  </a:solidFill>
                  <a:latin typeface="Arial" panose="020B0604020202020204" pitchFamily="34" charset="0"/>
                </a:endParaRPr>
              </a:p>
            </p:txBody>
          </p:sp>
          <p:sp>
            <p:nvSpPr>
              <p:cNvPr id="22" name="ZoneTexte 51">
                <a:extLst>
                  <a:ext uri="{FF2B5EF4-FFF2-40B4-BE49-F238E27FC236}">
                    <a16:creationId xmlns:a16="http://schemas.microsoft.com/office/drawing/2014/main" id="{B6DA2A76-19D3-0B7D-53CA-12D72B9BC951}"/>
                  </a:ext>
                </a:extLst>
              </p:cNvPr>
              <p:cNvSpPr txBox="1">
                <a:spLocks noChangeArrowheads="1"/>
              </p:cNvSpPr>
              <p:nvPr/>
            </p:nvSpPr>
            <p:spPr bwMode="auto">
              <a:xfrm>
                <a:off x="4903972" y="1587217"/>
                <a:ext cx="1324028"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r>
                  <a:rPr lang="fr-FR" altLang="fr-FR" sz="1400" b="1">
                    <a:solidFill>
                      <a:srgbClr val="FFFFFF"/>
                    </a:solidFill>
                    <a:latin typeface="Arial" panose="020B0604020202020204" pitchFamily="34" charset="0"/>
                  </a:rPr>
                  <a:t>Homme             non-cadre</a:t>
                </a:r>
              </a:p>
            </p:txBody>
          </p:sp>
          <p:sp>
            <p:nvSpPr>
              <p:cNvPr id="23" name="ZoneTexte 52">
                <a:extLst>
                  <a:ext uri="{FF2B5EF4-FFF2-40B4-BE49-F238E27FC236}">
                    <a16:creationId xmlns:a16="http://schemas.microsoft.com/office/drawing/2014/main" id="{C113472D-7EF9-B34C-7EC4-109D4BCDDDC5}"/>
                  </a:ext>
                </a:extLst>
              </p:cNvPr>
              <p:cNvSpPr txBox="1">
                <a:spLocks noChangeArrowheads="1"/>
              </p:cNvSpPr>
              <p:nvPr/>
            </p:nvSpPr>
            <p:spPr bwMode="auto">
              <a:xfrm>
                <a:off x="6223236" y="1590395"/>
                <a:ext cx="1324028" cy="648280"/>
              </a:xfrm>
              <a:prstGeom prst="rect">
                <a:avLst/>
              </a:prstGeom>
              <a:solidFill>
                <a:srgbClr val="C00000"/>
              </a:solidFill>
              <a:ln w="25400">
                <a:solidFill>
                  <a:schemeClr val="bg1"/>
                </a:solidFill>
                <a:miter lim="800000"/>
                <a:headEnd/>
                <a:tailEnd/>
              </a:ln>
            </p:spPr>
            <p:txBody>
              <a:bodyPr>
                <a:spAutoFit/>
              </a:bodyPr>
              <a:lstStyle>
                <a:lvl1pPr eaLnBrk="0" hangingPunct="0">
                  <a:defRPr sz="3200">
                    <a:solidFill>
                      <a:srgbClr val="500000"/>
                    </a:solidFill>
                    <a:latin typeface="Comic Sans MS" panose="030F0702030302020204" pitchFamily="66" charset="0"/>
                    <a:ea typeface="MS PGothic" panose="020B0600070205080204" pitchFamily="34" charset="-128"/>
                  </a:defRPr>
                </a:lvl1pPr>
                <a:lvl2pPr marL="742950" indent="-285750"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algn="ctr" eaLnBrk="1" hangingPunct="1"/>
                <a:r>
                  <a:rPr lang="fr-FR" altLang="fr-FR" sz="1400" b="1">
                    <a:solidFill>
                      <a:srgbClr val="FFFFFF"/>
                    </a:solidFill>
                    <a:latin typeface="Arial" panose="020B0604020202020204" pitchFamily="34" charset="0"/>
                  </a:rPr>
                  <a:t>Femme           non-cadre</a:t>
                </a:r>
              </a:p>
            </p:txBody>
          </p:sp>
        </p:grpSp>
        <p:grpSp>
          <p:nvGrpSpPr>
            <p:cNvPr id="13" name="Groupe 78">
              <a:extLst>
                <a:ext uri="{FF2B5EF4-FFF2-40B4-BE49-F238E27FC236}">
                  <a16:creationId xmlns:a16="http://schemas.microsoft.com/office/drawing/2014/main" id="{7F2E70A7-ED89-19B1-A463-C7BE6037D65B}"/>
                </a:ext>
              </a:extLst>
            </p:cNvPr>
            <p:cNvGrpSpPr>
              <a:grpSpLocks/>
            </p:cNvGrpSpPr>
            <p:nvPr/>
          </p:nvGrpSpPr>
          <p:grpSpPr bwMode="auto">
            <a:xfrm>
              <a:off x="265113" y="2244725"/>
              <a:ext cx="1397000" cy="3667125"/>
              <a:chOff x="265113" y="2244725"/>
              <a:chExt cx="1397000" cy="3666770"/>
            </a:xfrm>
          </p:grpSpPr>
          <p:sp>
            <p:nvSpPr>
              <p:cNvPr id="14" name="ZoneTexte 13">
                <a:extLst>
                  <a:ext uri="{FF2B5EF4-FFF2-40B4-BE49-F238E27FC236}">
                    <a16:creationId xmlns:a16="http://schemas.microsoft.com/office/drawing/2014/main" id="{BF9618D6-9FE2-AE2F-5734-EE8164E79A72}"/>
                  </a:ext>
                </a:extLst>
              </p:cNvPr>
              <p:cNvSpPr txBox="1"/>
              <p:nvPr/>
            </p:nvSpPr>
            <p:spPr>
              <a:xfrm>
                <a:off x="271463" y="2244725"/>
                <a:ext cx="1390650" cy="646050"/>
              </a:xfrm>
              <a:prstGeom prst="rect">
                <a:avLst/>
              </a:prstGeom>
              <a:solidFill>
                <a:schemeClr val="accent3">
                  <a:lumMod val="75000"/>
                  <a:alpha val="31000"/>
                </a:schemeClr>
              </a:solidFill>
            </p:spPr>
            <p:txBody>
              <a:bodyPr>
                <a:spAutoFit/>
              </a:bodyPr>
              <a:lstStyle/>
              <a:p>
                <a:pPr marL="0" lvl="1">
                  <a:defRPr/>
                </a:pPr>
                <a:r>
                  <a:rPr lang="fr-FR" sz="1800" dirty="0">
                    <a:solidFill>
                      <a:prstClr val="black"/>
                    </a:solidFill>
                    <a:latin typeface="Arial" charset="0"/>
                    <a:ea typeface="ＭＳ Ｐゴシック" pitchFamily="34" charset="-128"/>
                    <a:cs typeface="ＭＳ Ｐゴシック" charset="0"/>
                  </a:rPr>
                  <a:t>Pension totale </a:t>
                </a:r>
                <a:r>
                  <a:rPr lang="fr-FR" sz="1800" i="1" baseline="30000" dirty="0">
                    <a:solidFill>
                      <a:prstClr val="black"/>
                    </a:solidFill>
                    <a:latin typeface="Arial" charset="0"/>
                    <a:ea typeface="ＭＳ Ｐゴシック" pitchFamily="34" charset="-128"/>
                    <a:cs typeface="ＭＳ Ｐゴシック" charset="0"/>
                  </a:rPr>
                  <a:t>(2)</a:t>
                </a:r>
              </a:p>
            </p:txBody>
          </p:sp>
          <p:sp>
            <p:nvSpPr>
              <p:cNvPr id="15" name="ZoneTexte 54">
                <a:extLst>
                  <a:ext uri="{FF2B5EF4-FFF2-40B4-BE49-F238E27FC236}">
                    <a16:creationId xmlns:a16="http://schemas.microsoft.com/office/drawing/2014/main" id="{04F0008D-BD0A-55C3-A18F-5B0919E69F75}"/>
                  </a:ext>
                </a:extLst>
              </p:cNvPr>
              <p:cNvSpPr txBox="1">
                <a:spLocks noChangeArrowheads="1"/>
              </p:cNvSpPr>
              <p:nvPr/>
            </p:nvSpPr>
            <p:spPr bwMode="auto">
              <a:xfrm>
                <a:off x="276225" y="2932113"/>
                <a:ext cx="1385888" cy="646112"/>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eaLnBrk="1" hangingPunct="1"/>
                <a:r>
                  <a:rPr lang="fr-FR" altLang="fr-FR" sz="1800">
                    <a:solidFill>
                      <a:srgbClr val="000000"/>
                    </a:solidFill>
                    <a:latin typeface="Arial" panose="020B0604020202020204" pitchFamily="34" charset="0"/>
                  </a:rPr>
                  <a:t>Poids ARRCO</a:t>
                </a:r>
                <a:endParaRPr lang="fr-FR" altLang="fr-FR" sz="1800" i="1" baseline="30000">
                  <a:solidFill>
                    <a:srgbClr val="000000"/>
                  </a:solidFill>
                  <a:latin typeface="Arial" panose="020B0604020202020204" pitchFamily="34" charset="0"/>
                </a:endParaRPr>
              </a:p>
            </p:txBody>
          </p:sp>
          <p:sp>
            <p:nvSpPr>
              <p:cNvPr id="16" name="ZoneTexte 15">
                <a:extLst>
                  <a:ext uri="{FF2B5EF4-FFF2-40B4-BE49-F238E27FC236}">
                    <a16:creationId xmlns:a16="http://schemas.microsoft.com/office/drawing/2014/main" id="{4D06F698-E566-64F5-0F76-96FF267B6914}"/>
                  </a:ext>
                </a:extLst>
              </p:cNvPr>
              <p:cNvSpPr txBox="1"/>
              <p:nvPr/>
            </p:nvSpPr>
            <p:spPr>
              <a:xfrm>
                <a:off x="280988" y="3620955"/>
                <a:ext cx="1381125" cy="646049"/>
              </a:xfrm>
              <a:prstGeom prst="rect">
                <a:avLst/>
              </a:prstGeom>
              <a:solidFill>
                <a:schemeClr val="accent3">
                  <a:lumMod val="75000"/>
                  <a:alpha val="31000"/>
                </a:schemeClr>
              </a:solidFill>
            </p:spPr>
            <p:txBody>
              <a:bodyPr>
                <a:spAutoFit/>
              </a:bodyPr>
              <a:lstStyle>
                <a:defPPr>
                  <a:defRPr lang="en-US"/>
                </a:defPPr>
                <a:lvl2pPr marL="0" lvl="1">
                  <a:defRPr sz="1800"/>
                </a:lvl2pPr>
              </a:lstStyle>
              <a:p>
                <a:pPr lvl="1">
                  <a:defRPr/>
                </a:pPr>
                <a:r>
                  <a:rPr lang="fr-FR" dirty="0">
                    <a:solidFill>
                      <a:srgbClr val="FF0000"/>
                    </a:solidFill>
                    <a:latin typeface="Arial" charset="0"/>
                    <a:ea typeface="ＭＳ Ｐゴシック" pitchFamily="34" charset="-128"/>
                    <a:cs typeface="ＭＳ Ｐゴシック" charset="0"/>
                  </a:rPr>
                  <a:t>Poids AGIRC</a:t>
                </a:r>
              </a:p>
            </p:txBody>
          </p:sp>
          <p:sp>
            <p:nvSpPr>
              <p:cNvPr id="17" name="ZoneTexte 56">
                <a:extLst>
                  <a:ext uri="{FF2B5EF4-FFF2-40B4-BE49-F238E27FC236}">
                    <a16:creationId xmlns:a16="http://schemas.microsoft.com/office/drawing/2014/main" id="{FD58F7D4-D0E6-8C61-5B38-DB1D1B894286}"/>
                  </a:ext>
                </a:extLst>
              </p:cNvPr>
              <p:cNvSpPr txBox="1">
                <a:spLocks noChangeArrowheads="1"/>
              </p:cNvSpPr>
              <p:nvPr/>
            </p:nvSpPr>
            <p:spPr bwMode="auto">
              <a:xfrm>
                <a:off x="285750" y="4308764"/>
                <a:ext cx="1376363" cy="923925"/>
              </a:xfrm>
              <a:prstGeom prst="rect">
                <a:avLst/>
              </a:prstGeom>
              <a:solidFill>
                <a:srgbClr val="CC99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eaLnBrk="1" hangingPunct="1"/>
                <a:r>
                  <a:rPr lang="fr-FR" altLang="fr-FR" sz="1800" dirty="0">
                    <a:solidFill>
                      <a:srgbClr val="3333FF"/>
                    </a:solidFill>
                    <a:latin typeface="Arial" panose="020B0604020202020204" pitchFamily="34" charset="0"/>
                  </a:rPr>
                  <a:t>Poids Total AGIRC + ARRCO</a:t>
                </a:r>
                <a:endParaRPr lang="fr-FR" altLang="fr-FR" sz="1800" i="1" baseline="30000" dirty="0">
                  <a:solidFill>
                    <a:srgbClr val="3333FF"/>
                  </a:solidFill>
                  <a:latin typeface="Arial" panose="020B0604020202020204" pitchFamily="34" charset="0"/>
                </a:endParaRPr>
              </a:p>
            </p:txBody>
          </p:sp>
          <p:sp>
            <p:nvSpPr>
              <p:cNvPr id="18" name="ZoneTexte 17">
                <a:extLst>
                  <a:ext uri="{FF2B5EF4-FFF2-40B4-BE49-F238E27FC236}">
                    <a16:creationId xmlns:a16="http://schemas.microsoft.com/office/drawing/2014/main" id="{B3E7BB0C-24DB-600B-BD77-5AAB85D00A13}"/>
                  </a:ext>
                </a:extLst>
              </p:cNvPr>
              <p:cNvSpPr txBox="1"/>
              <p:nvPr/>
            </p:nvSpPr>
            <p:spPr>
              <a:xfrm>
                <a:off x="265113" y="5265446"/>
                <a:ext cx="1390650" cy="646049"/>
              </a:xfrm>
              <a:prstGeom prst="rect">
                <a:avLst/>
              </a:prstGeom>
              <a:solidFill>
                <a:schemeClr val="accent3">
                  <a:lumMod val="75000"/>
                  <a:alpha val="31000"/>
                </a:schemeClr>
              </a:solidFill>
            </p:spPr>
            <p:txBody>
              <a:bodyPr>
                <a:spAutoFit/>
              </a:bodyPr>
              <a:lstStyle/>
              <a:p>
                <a:pPr marL="0" lvl="1">
                  <a:defRPr/>
                </a:pPr>
                <a:r>
                  <a:rPr lang="fr-FR" sz="1800" dirty="0">
                    <a:solidFill>
                      <a:prstClr val="black"/>
                    </a:solidFill>
                    <a:latin typeface="Arial" charset="0"/>
                    <a:ea typeface="ＭＳ Ｐゴシック" pitchFamily="34" charset="-128"/>
                    <a:cs typeface="ＭＳ Ｐゴシック" charset="0"/>
                  </a:rPr>
                  <a:t>Poids CNAV</a:t>
                </a:r>
                <a:endParaRPr lang="fr-FR" sz="1800" i="1" baseline="30000" dirty="0">
                  <a:solidFill>
                    <a:prstClr val="black"/>
                  </a:solidFill>
                  <a:latin typeface="Arial" charset="0"/>
                  <a:ea typeface="ＭＳ Ｐゴシック" pitchFamily="34" charset="-128"/>
                  <a:cs typeface="ＭＳ Ｐゴシック" charset="0"/>
                </a:endParaRPr>
              </a:p>
            </p:txBody>
          </p:sp>
        </p:grpSp>
      </p:grpSp>
      <p:grpSp>
        <p:nvGrpSpPr>
          <p:cNvPr id="30" name="Groupe 29">
            <a:extLst>
              <a:ext uri="{FF2B5EF4-FFF2-40B4-BE49-F238E27FC236}">
                <a16:creationId xmlns:a16="http://schemas.microsoft.com/office/drawing/2014/main" id="{E44ED8FF-978E-846E-7448-E25869449308}"/>
              </a:ext>
            </a:extLst>
          </p:cNvPr>
          <p:cNvGrpSpPr>
            <a:grpSpLocks/>
          </p:cNvGrpSpPr>
          <p:nvPr/>
        </p:nvGrpSpPr>
        <p:grpSpPr bwMode="auto">
          <a:xfrm>
            <a:off x="9298566" y="2167097"/>
            <a:ext cx="1301750" cy="3679825"/>
            <a:chOff x="4926013" y="2269736"/>
            <a:chExt cx="1301750" cy="3679544"/>
          </a:xfrm>
        </p:grpSpPr>
        <p:sp>
          <p:nvSpPr>
            <p:cNvPr id="31" name="ZoneTexte 30">
              <a:extLst>
                <a:ext uri="{FF2B5EF4-FFF2-40B4-BE49-F238E27FC236}">
                  <a16:creationId xmlns:a16="http://schemas.microsoft.com/office/drawing/2014/main" id="{9F7C328B-23B3-60FA-29FF-04B0DA9527D5}"/>
                </a:ext>
              </a:extLst>
            </p:cNvPr>
            <p:cNvSpPr txBox="1"/>
            <p:nvPr/>
          </p:nvSpPr>
          <p:spPr>
            <a:xfrm>
              <a:off x="4926013" y="2269736"/>
              <a:ext cx="1277937" cy="582569"/>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72%</a:t>
              </a:r>
              <a:endParaRPr lang="fr-FR" sz="2000" i="1" baseline="30000" dirty="0">
                <a:solidFill>
                  <a:prstClr val="black"/>
                </a:solidFill>
                <a:latin typeface="Arial" charset="0"/>
                <a:ea typeface="ＭＳ Ｐゴシック" pitchFamily="34" charset="-128"/>
                <a:cs typeface="ＭＳ Ｐゴシック" charset="0"/>
              </a:endParaRPr>
            </a:p>
          </p:txBody>
        </p:sp>
        <p:sp>
          <p:nvSpPr>
            <p:cNvPr id="32" name="ZoneTexte 83">
              <a:extLst>
                <a:ext uri="{FF2B5EF4-FFF2-40B4-BE49-F238E27FC236}">
                  <a16:creationId xmlns:a16="http://schemas.microsoft.com/office/drawing/2014/main" id="{2269E4D6-F195-FF21-B9CC-56C4872A70BA}"/>
                </a:ext>
              </a:extLst>
            </p:cNvPr>
            <p:cNvSpPr txBox="1">
              <a:spLocks noChangeArrowheads="1"/>
            </p:cNvSpPr>
            <p:nvPr/>
          </p:nvSpPr>
          <p:spPr bwMode="auto">
            <a:xfrm>
              <a:off x="4940300" y="4317455"/>
              <a:ext cx="1287463" cy="925442"/>
            </a:xfrm>
            <a:prstGeom prst="rect">
              <a:avLst/>
            </a:prstGeom>
            <a:pattFill prst="pct5">
              <a:fgClr>
                <a:schemeClr val="accent3">
                  <a:lumMod val="75000"/>
                </a:schemeClr>
              </a:fgClr>
              <a:bgClr>
                <a:prstClr val="white"/>
              </a:bgClr>
            </a:pattFill>
            <a:ln w="9525">
              <a:noFill/>
              <a:miter lim="800000"/>
              <a:headEnd/>
              <a:tailEnd/>
            </a:ln>
          </p:spPr>
          <p:txBody>
            <a:bodyPr>
              <a:spAutoFit/>
            </a:bodyPr>
            <a:lstStyle/>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p:txBody>
        </p:sp>
        <p:sp>
          <p:nvSpPr>
            <p:cNvPr id="33" name="ZoneTexte 92">
              <a:extLst>
                <a:ext uri="{FF2B5EF4-FFF2-40B4-BE49-F238E27FC236}">
                  <a16:creationId xmlns:a16="http://schemas.microsoft.com/office/drawing/2014/main" id="{F337E46A-57FA-2678-C604-CBF3E7D37D0F}"/>
                </a:ext>
              </a:extLst>
            </p:cNvPr>
            <p:cNvSpPr txBox="1">
              <a:spLocks noChangeArrowheads="1"/>
            </p:cNvSpPr>
            <p:nvPr/>
          </p:nvSpPr>
          <p:spPr bwMode="auto">
            <a:xfrm>
              <a:off x="4933950" y="2924944"/>
              <a:ext cx="1270000" cy="6480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26%</a:t>
              </a:r>
              <a:endParaRPr lang="fr-FR" altLang="fr-FR" sz="2000" i="1" baseline="30000">
                <a:solidFill>
                  <a:srgbClr val="000000"/>
                </a:solidFill>
                <a:latin typeface="Arial" panose="020B0604020202020204" pitchFamily="34" charset="0"/>
              </a:endParaRPr>
            </a:p>
          </p:txBody>
        </p:sp>
        <p:sp>
          <p:nvSpPr>
            <p:cNvPr id="34" name="ZoneTexte 37">
              <a:extLst>
                <a:ext uri="{FF2B5EF4-FFF2-40B4-BE49-F238E27FC236}">
                  <a16:creationId xmlns:a16="http://schemas.microsoft.com/office/drawing/2014/main" id="{4B76D244-B8EA-F704-0B6C-344D76D76EB6}"/>
                </a:ext>
              </a:extLst>
            </p:cNvPr>
            <p:cNvSpPr txBox="1">
              <a:spLocks noChangeArrowheads="1"/>
            </p:cNvSpPr>
            <p:nvPr/>
          </p:nvSpPr>
          <p:spPr bwMode="auto">
            <a:xfrm>
              <a:off x="4948238" y="3630613"/>
              <a:ext cx="1274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eaLnBrk="1" hangingPunct="1"/>
              <a:endParaRPr lang="fr-FR" altLang="fr-FR" sz="1800">
                <a:solidFill>
                  <a:srgbClr val="000000"/>
                </a:solidFill>
                <a:latin typeface="Arial" panose="020B0604020202020204" pitchFamily="34" charset="0"/>
              </a:endParaRPr>
            </a:p>
            <a:p>
              <a:pPr marL="0" lvl="1" eaLnBrk="1" hangingPunct="1"/>
              <a:endParaRPr lang="fr-FR" altLang="fr-FR" sz="1800">
                <a:solidFill>
                  <a:srgbClr val="000000"/>
                </a:solidFill>
                <a:latin typeface="Arial" panose="020B0604020202020204" pitchFamily="34" charset="0"/>
              </a:endParaRPr>
            </a:p>
          </p:txBody>
        </p:sp>
        <p:sp>
          <p:nvSpPr>
            <p:cNvPr id="35" name="ZoneTexte 34">
              <a:extLst>
                <a:ext uri="{FF2B5EF4-FFF2-40B4-BE49-F238E27FC236}">
                  <a16:creationId xmlns:a16="http://schemas.microsoft.com/office/drawing/2014/main" id="{6424CCF4-4818-593C-7659-9E2B23FFAE64}"/>
                </a:ext>
              </a:extLst>
            </p:cNvPr>
            <p:cNvSpPr txBox="1"/>
            <p:nvPr/>
          </p:nvSpPr>
          <p:spPr>
            <a:xfrm>
              <a:off x="4946650" y="5301629"/>
              <a:ext cx="1277938" cy="647651"/>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74%</a:t>
              </a:r>
              <a:endParaRPr lang="fr-FR" sz="2000" i="1" baseline="30000" dirty="0">
                <a:solidFill>
                  <a:prstClr val="black"/>
                </a:solidFill>
                <a:latin typeface="Arial" charset="0"/>
                <a:ea typeface="ＭＳ Ｐゴシック" pitchFamily="34" charset="-128"/>
                <a:cs typeface="ＭＳ Ｐゴシック" charset="0"/>
              </a:endParaRPr>
            </a:p>
          </p:txBody>
        </p:sp>
      </p:grpSp>
      <p:grpSp>
        <p:nvGrpSpPr>
          <p:cNvPr id="36" name="Groupe 35">
            <a:extLst>
              <a:ext uri="{FF2B5EF4-FFF2-40B4-BE49-F238E27FC236}">
                <a16:creationId xmlns:a16="http://schemas.microsoft.com/office/drawing/2014/main" id="{B0E94DFC-D14B-A922-9776-6FEE428554CC}"/>
              </a:ext>
            </a:extLst>
          </p:cNvPr>
          <p:cNvGrpSpPr>
            <a:grpSpLocks/>
          </p:cNvGrpSpPr>
          <p:nvPr/>
        </p:nvGrpSpPr>
        <p:grpSpPr bwMode="auto">
          <a:xfrm>
            <a:off x="7687253" y="2186147"/>
            <a:ext cx="1593850" cy="3640138"/>
            <a:chOff x="3314700" y="2288887"/>
            <a:chExt cx="1593850" cy="3640426"/>
          </a:xfrm>
        </p:grpSpPr>
        <p:sp>
          <p:nvSpPr>
            <p:cNvPr id="37" name="ZoneTexte 36">
              <a:extLst>
                <a:ext uri="{FF2B5EF4-FFF2-40B4-BE49-F238E27FC236}">
                  <a16:creationId xmlns:a16="http://schemas.microsoft.com/office/drawing/2014/main" id="{830641DA-5F4F-635E-1598-9BB21F38DDC8}"/>
                </a:ext>
              </a:extLst>
            </p:cNvPr>
            <p:cNvSpPr txBox="1"/>
            <p:nvPr/>
          </p:nvSpPr>
          <p:spPr>
            <a:xfrm>
              <a:off x="3314700" y="2288887"/>
              <a:ext cx="1579563" cy="584246"/>
            </a:xfrm>
            <a:prstGeom prst="rect">
              <a:avLst/>
            </a:prstGeom>
            <a:solidFill>
              <a:schemeClr val="accent3">
                <a:lumMod val="75000"/>
                <a:alpha val="31000"/>
              </a:schemeClr>
            </a:solidFill>
          </p:spPr>
          <p:txBody>
            <a:bodyPr anchor="b">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68,2%</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38" name="ZoneTexte 91">
              <a:extLst>
                <a:ext uri="{FF2B5EF4-FFF2-40B4-BE49-F238E27FC236}">
                  <a16:creationId xmlns:a16="http://schemas.microsoft.com/office/drawing/2014/main" id="{DBD5F4FD-B0F0-86EE-7352-15D0FDBD3A94}"/>
                </a:ext>
              </a:extLst>
            </p:cNvPr>
            <p:cNvSpPr txBox="1">
              <a:spLocks noChangeArrowheads="1"/>
            </p:cNvSpPr>
            <p:nvPr/>
          </p:nvSpPr>
          <p:spPr bwMode="auto">
            <a:xfrm>
              <a:off x="3321050" y="2944813"/>
              <a:ext cx="1577975" cy="6477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20%</a:t>
              </a:r>
              <a:endParaRPr lang="fr-FR" altLang="fr-FR" sz="2000" i="1" baseline="30000">
                <a:solidFill>
                  <a:srgbClr val="000000"/>
                </a:solidFill>
                <a:latin typeface="Arial" panose="020B0604020202020204" pitchFamily="34" charset="0"/>
              </a:endParaRPr>
            </a:p>
          </p:txBody>
        </p:sp>
        <p:sp>
          <p:nvSpPr>
            <p:cNvPr id="39" name="ZoneTexte 38">
              <a:extLst>
                <a:ext uri="{FF2B5EF4-FFF2-40B4-BE49-F238E27FC236}">
                  <a16:creationId xmlns:a16="http://schemas.microsoft.com/office/drawing/2014/main" id="{4C8B530E-3226-5205-CAD1-3687D6C92ACF}"/>
                </a:ext>
              </a:extLst>
            </p:cNvPr>
            <p:cNvSpPr txBox="1"/>
            <p:nvPr/>
          </p:nvSpPr>
          <p:spPr>
            <a:xfrm>
              <a:off x="3324225" y="3630431"/>
              <a:ext cx="1579563"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srgbClr val="FF0000"/>
                  </a:solidFill>
                  <a:latin typeface="Arial" charset="0"/>
                  <a:ea typeface="ＭＳ Ｐゴシック" pitchFamily="34" charset="-128"/>
                  <a:cs typeface="ＭＳ Ｐゴシック" charset="0"/>
                </a:rPr>
                <a:t>25%</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sp>
          <p:nvSpPr>
            <p:cNvPr id="40" name="ZoneTexte 82">
              <a:extLst>
                <a:ext uri="{FF2B5EF4-FFF2-40B4-BE49-F238E27FC236}">
                  <a16:creationId xmlns:a16="http://schemas.microsoft.com/office/drawing/2014/main" id="{DAB0C2B7-05CF-B35B-DD78-A034C6C019EB}"/>
                </a:ext>
              </a:extLst>
            </p:cNvPr>
            <p:cNvSpPr txBox="1">
              <a:spLocks noChangeArrowheads="1"/>
            </p:cNvSpPr>
            <p:nvPr/>
          </p:nvSpPr>
          <p:spPr bwMode="auto">
            <a:xfrm>
              <a:off x="3328988" y="4316413"/>
              <a:ext cx="1579562" cy="925512"/>
            </a:xfrm>
            <a:prstGeom prst="rect">
              <a:avLst/>
            </a:prstGeom>
            <a:solidFill>
              <a:srgbClr val="CC990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endParaRPr lang="fr-FR" altLang="fr-FR" sz="2000">
                <a:solidFill>
                  <a:srgbClr val="3333FF"/>
                </a:solidFill>
                <a:latin typeface="Arial" panose="020B0604020202020204" pitchFamily="34" charset="0"/>
              </a:endParaRPr>
            </a:p>
            <a:p>
              <a:pPr marL="0" lvl="1" algn="ctr" eaLnBrk="1" hangingPunct="1"/>
              <a:r>
                <a:rPr lang="fr-FR" altLang="fr-FR" sz="2000">
                  <a:solidFill>
                    <a:srgbClr val="3333FF"/>
                  </a:solidFill>
                  <a:latin typeface="Arial" panose="020B0604020202020204" pitchFamily="34" charset="0"/>
                </a:rPr>
                <a:t>45%</a:t>
              </a:r>
              <a:endParaRPr lang="fr-FR" altLang="fr-FR" sz="2000" i="1" baseline="30000">
                <a:solidFill>
                  <a:srgbClr val="3333FF"/>
                </a:solidFill>
                <a:latin typeface="Arial" panose="020B0604020202020204" pitchFamily="34" charset="0"/>
              </a:endParaRPr>
            </a:p>
          </p:txBody>
        </p:sp>
        <p:sp>
          <p:nvSpPr>
            <p:cNvPr id="41" name="ZoneTexte 40">
              <a:extLst>
                <a:ext uri="{FF2B5EF4-FFF2-40B4-BE49-F238E27FC236}">
                  <a16:creationId xmlns:a16="http://schemas.microsoft.com/office/drawing/2014/main" id="{91FE5F45-52E1-145A-CE2A-BBA49BA7713D}"/>
                </a:ext>
              </a:extLst>
            </p:cNvPr>
            <p:cNvSpPr txBox="1"/>
            <p:nvPr/>
          </p:nvSpPr>
          <p:spPr>
            <a:xfrm>
              <a:off x="3327400" y="5281562"/>
              <a:ext cx="1579563" cy="647751"/>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54%</a:t>
              </a:r>
            </a:p>
            <a:p>
              <a:pPr marL="0" lvl="1">
                <a:defRPr/>
              </a:pPr>
              <a:endParaRPr lang="fr-FR" sz="1800" i="1" baseline="30000" dirty="0">
                <a:solidFill>
                  <a:prstClr val="black"/>
                </a:solidFill>
                <a:latin typeface="Arial" charset="0"/>
                <a:ea typeface="ＭＳ Ｐゴシック" pitchFamily="34" charset="-128"/>
                <a:cs typeface="ＭＳ Ｐゴシック" charset="0"/>
              </a:endParaRPr>
            </a:p>
          </p:txBody>
        </p:sp>
      </p:grpSp>
      <p:grpSp>
        <p:nvGrpSpPr>
          <p:cNvPr id="42" name="Groupe 41">
            <a:extLst>
              <a:ext uri="{FF2B5EF4-FFF2-40B4-BE49-F238E27FC236}">
                <a16:creationId xmlns:a16="http://schemas.microsoft.com/office/drawing/2014/main" id="{CCAEF064-4064-3D46-5B62-712B169E94B2}"/>
              </a:ext>
            </a:extLst>
          </p:cNvPr>
          <p:cNvGrpSpPr>
            <a:grpSpLocks/>
          </p:cNvGrpSpPr>
          <p:nvPr/>
        </p:nvGrpSpPr>
        <p:grpSpPr bwMode="auto">
          <a:xfrm>
            <a:off x="10624128" y="2157572"/>
            <a:ext cx="1298575" cy="3689350"/>
            <a:chOff x="6251575" y="2260600"/>
            <a:chExt cx="1298575" cy="3688608"/>
          </a:xfrm>
        </p:grpSpPr>
        <p:sp>
          <p:nvSpPr>
            <p:cNvPr id="43" name="ZoneTexte 42">
              <a:extLst>
                <a:ext uri="{FF2B5EF4-FFF2-40B4-BE49-F238E27FC236}">
                  <a16:creationId xmlns:a16="http://schemas.microsoft.com/office/drawing/2014/main" id="{78E58E5D-79FE-8646-048F-D76A56D3F611}"/>
                </a:ext>
              </a:extLst>
            </p:cNvPr>
            <p:cNvSpPr txBox="1"/>
            <p:nvPr/>
          </p:nvSpPr>
          <p:spPr>
            <a:xfrm>
              <a:off x="6251575" y="2260600"/>
              <a:ext cx="1277938" cy="612652"/>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74,4%</a:t>
              </a:r>
              <a:endParaRPr lang="fr-FR" sz="2000" i="1" baseline="30000" dirty="0">
                <a:solidFill>
                  <a:prstClr val="black"/>
                </a:solidFill>
                <a:latin typeface="Arial" charset="0"/>
                <a:ea typeface="ＭＳ Ｐゴシック" pitchFamily="34" charset="-128"/>
                <a:cs typeface="ＭＳ Ｐゴシック" charset="0"/>
              </a:endParaRPr>
            </a:p>
          </p:txBody>
        </p:sp>
        <p:sp>
          <p:nvSpPr>
            <p:cNvPr id="44" name="ZoneTexte 93">
              <a:extLst>
                <a:ext uri="{FF2B5EF4-FFF2-40B4-BE49-F238E27FC236}">
                  <a16:creationId xmlns:a16="http://schemas.microsoft.com/office/drawing/2014/main" id="{31E2B9A4-F354-77D7-F436-A2BCFBAEAF0E}"/>
                </a:ext>
              </a:extLst>
            </p:cNvPr>
            <p:cNvSpPr txBox="1">
              <a:spLocks noChangeArrowheads="1"/>
            </p:cNvSpPr>
            <p:nvPr/>
          </p:nvSpPr>
          <p:spPr bwMode="auto">
            <a:xfrm>
              <a:off x="6253163" y="2924944"/>
              <a:ext cx="1270000" cy="648000"/>
            </a:xfrm>
            <a:prstGeom prst="rect">
              <a:avLst/>
            </a:prstGeom>
            <a:solidFill>
              <a:srgbClr val="CC99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sz="3200">
                  <a:solidFill>
                    <a:srgbClr val="500000"/>
                  </a:solidFill>
                  <a:latin typeface="Comic Sans MS" panose="030F0702030302020204" pitchFamily="66" charset="0"/>
                  <a:ea typeface="MS PGothic" panose="020B0600070205080204" pitchFamily="34" charset="-128"/>
                </a:defRPr>
              </a:lvl1pPr>
              <a:lvl2pPr eaLnBrk="0" hangingPunct="0">
                <a:defRPr sz="3200">
                  <a:solidFill>
                    <a:srgbClr val="500000"/>
                  </a:solidFill>
                  <a:latin typeface="Comic Sans MS" panose="030F0702030302020204" pitchFamily="66" charset="0"/>
                  <a:ea typeface="MS PGothic" panose="020B0600070205080204" pitchFamily="34" charset="-128"/>
                </a:defRPr>
              </a:lvl2pPr>
              <a:lvl3pPr marL="1143000" indent="-228600" eaLnBrk="0" hangingPunct="0">
                <a:defRPr sz="3200">
                  <a:solidFill>
                    <a:srgbClr val="500000"/>
                  </a:solidFill>
                  <a:latin typeface="Comic Sans MS" panose="030F0702030302020204" pitchFamily="66" charset="0"/>
                  <a:ea typeface="MS PGothic" panose="020B0600070205080204" pitchFamily="34" charset="-128"/>
                </a:defRPr>
              </a:lvl3pPr>
              <a:lvl4pPr marL="1600200" indent="-228600" eaLnBrk="0" hangingPunct="0">
                <a:defRPr sz="3200">
                  <a:solidFill>
                    <a:srgbClr val="500000"/>
                  </a:solidFill>
                  <a:latin typeface="Comic Sans MS" panose="030F0702030302020204" pitchFamily="66" charset="0"/>
                  <a:ea typeface="MS PGothic" panose="020B0600070205080204" pitchFamily="34" charset="-128"/>
                </a:defRPr>
              </a:lvl4pPr>
              <a:lvl5pPr marL="2057400" indent="-228600" eaLnBrk="0" hangingPunct="0">
                <a:defRPr sz="3200">
                  <a:solidFill>
                    <a:srgbClr val="5000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3200">
                  <a:solidFill>
                    <a:srgbClr val="500000"/>
                  </a:solidFill>
                  <a:latin typeface="Comic Sans MS" panose="030F0702030302020204" pitchFamily="66" charset="0"/>
                  <a:ea typeface="MS PGothic" panose="020B0600070205080204" pitchFamily="34" charset="-128"/>
                </a:defRPr>
              </a:lvl9pPr>
            </a:lstStyle>
            <a:p>
              <a:pPr marL="0" lvl="1" algn="ctr" eaLnBrk="1" hangingPunct="1"/>
              <a:r>
                <a:rPr lang="fr-FR" altLang="fr-FR" sz="2000">
                  <a:solidFill>
                    <a:srgbClr val="000000"/>
                  </a:solidFill>
                  <a:latin typeface="Arial" panose="020B0604020202020204" pitchFamily="34" charset="0"/>
                </a:rPr>
                <a:t>26%</a:t>
              </a:r>
              <a:endParaRPr lang="fr-FR" altLang="fr-FR" sz="2000" i="1" baseline="30000">
                <a:solidFill>
                  <a:srgbClr val="000000"/>
                </a:solidFill>
                <a:latin typeface="Arial" panose="020B0604020202020204" pitchFamily="34" charset="0"/>
              </a:endParaRPr>
            </a:p>
          </p:txBody>
        </p:sp>
        <p:sp>
          <p:nvSpPr>
            <p:cNvPr id="45" name="ZoneTexte 44">
              <a:extLst>
                <a:ext uri="{FF2B5EF4-FFF2-40B4-BE49-F238E27FC236}">
                  <a16:creationId xmlns:a16="http://schemas.microsoft.com/office/drawing/2014/main" id="{BE595F5E-6143-0F40-1F97-FEA9C3225FA4}"/>
                </a:ext>
              </a:extLst>
            </p:cNvPr>
            <p:cNvSpPr txBox="1"/>
            <p:nvPr/>
          </p:nvSpPr>
          <p:spPr>
            <a:xfrm>
              <a:off x="6254750" y="3630337"/>
              <a:ext cx="1274763" cy="647570"/>
            </a:xfrm>
            <a:prstGeom prst="rect">
              <a:avLst/>
            </a:prstGeom>
            <a:pattFill prst="pct5">
              <a:fgClr>
                <a:schemeClr val="accent3">
                  <a:lumMod val="75000"/>
                </a:schemeClr>
              </a:fgClr>
              <a:bgClr>
                <a:prstClr val="white"/>
              </a:bgClr>
            </a:pattFill>
          </p:spPr>
          <p:txBody>
            <a:bodyPr>
              <a:spAutoFit/>
            </a:bodyPr>
            <a:lstStyle/>
            <a:p>
              <a:pPr marL="0" lvl="1">
                <a:defRPr/>
              </a:pPr>
              <a:endParaRPr lang="fr-FR" sz="1800" dirty="0">
                <a:solidFill>
                  <a:prstClr val="black"/>
                </a:solidFill>
                <a:latin typeface="Arial" charset="0"/>
                <a:ea typeface="ＭＳ Ｐゴシック" pitchFamily="34" charset="-128"/>
                <a:cs typeface="ＭＳ Ｐゴシック" charset="0"/>
              </a:endParaRPr>
            </a:p>
            <a:p>
              <a:pPr marL="0" lvl="1">
                <a:defRPr/>
              </a:pPr>
              <a:endParaRPr lang="fr-FR" sz="1800" dirty="0">
                <a:solidFill>
                  <a:prstClr val="black"/>
                </a:solidFill>
                <a:latin typeface="Arial" charset="0"/>
                <a:ea typeface="ＭＳ Ｐゴシック" pitchFamily="34" charset="-128"/>
                <a:cs typeface="ＭＳ Ｐゴシック" charset="0"/>
              </a:endParaRPr>
            </a:p>
          </p:txBody>
        </p:sp>
        <p:sp>
          <p:nvSpPr>
            <p:cNvPr id="46" name="ZoneTexte 83">
              <a:extLst>
                <a:ext uri="{FF2B5EF4-FFF2-40B4-BE49-F238E27FC236}">
                  <a16:creationId xmlns:a16="http://schemas.microsoft.com/office/drawing/2014/main" id="{BE3C35CE-1690-8A62-F59E-6DABDF49276F}"/>
                </a:ext>
              </a:extLst>
            </p:cNvPr>
            <p:cNvSpPr txBox="1">
              <a:spLocks noChangeArrowheads="1"/>
            </p:cNvSpPr>
            <p:nvPr/>
          </p:nvSpPr>
          <p:spPr bwMode="auto">
            <a:xfrm>
              <a:off x="6251575" y="4317586"/>
              <a:ext cx="1287463" cy="925327"/>
            </a:xfrm>
            <a:prstGeom prst="rect">
              <a:avLst/>
            </a:prstGeom>
            <a:pattFill prst="pct5">
              <a:fgClr>
                <a:schemeClr val="accent2">
                  <a:lumMod val="75000"/>
                  <a:lumOff val="25000"/>
                </a:schemeClr>
              </a:fgClr>
              <a:bgClr>
                <a:prstClr val="white"/>
              </a:bgClr>
            </a:pattFill>
            <a:ln w="9525">
              <a:noFill/>
              <a:miter lim="800000"/>
              <a:headEnd/>
              <a:tailEnd/>
            </a:ln>
          </p:spPr>
          <p:txBody>
            <a:bodyPr>
              <a:spAutoFit/>
            </a:bodyPr>
            <a:lstStyle/>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a:p>
              <a:pPr marL="0" lvl="1">
                <a:defRPr/>
              </a:pPr>
              <a:endParaRPr lang="fr-FR" sz="1800" i="1" baseline="30000">
                <a:solidFill>
                  <a:srgbClr val="3333FF"/>
                </a:solidFill>
                <a:latin typeface="Arial" charset="0"/>
                <a:ea typeface="ＭＳ Ｐゴシック" pitchFamily="34" charset="-128"/>
                <a:cs typeface="ＭＳ Ｐゴシック" charset="0"/>
              </a:endParaRPr>
            </a:p>
          </p:txBody>
        </p:sp>
        <p:sp>
          <p:nvSpPr>
            <p:cNvPr id="47" name="ZoneTexte 46">
              <a:extLst>
                <a:ext uri="{FF2B5EF4-FFF2-40B4-BE49-F238E27FC236}">
                  <a16:creationId xmlns:a16="http://schemas.microsoft.com/office/drawing/2014/main" id="{438063FD-ACDB-CFE7-7417-CC9D3DE2784F}"/>
                </a:ext>
              </a:extLst>
            </p:cNvPr>
            <p:cNvSpPr txBox="1"/>
            <p:nvPr/>
          </p:nvSpPr>
          <p:spPr>
            <a:xfrm>
              <a:off x="6272213" y="5301638"/>
              <a:ext cx="1277937" cy="647570"/>
            </a:xfrm>
            <a:prstGeom prst="rect">
              <a:avLst/>
            </a:prstGeom>
            <a:solidFill>
              <a:schemeClr val="accent3">
                <a:lumMod val="75000"/>
                <a:alpha val="31000"/>
              </a:schemeClr>
            </a:solidFill>
          </p:spPr>
          <p:txBody>
            <a:bodyPr anchor="ctr">
              <a:spAutoFit/>
            </a:bodyPr>
            <a:lstStyle/>
            <a:p>
              <a:pPr marL="0" lvl="1" algn="ctr">
                <a:defRPr/>
              </a:pPr>
              <a:r>
                <a:rPr lang="fr-FR" sz="2000" dirty="0">
                  <a:solidFill>
                    <a:prstClr val="black"/>
                  </a:solidFill>
                  <a:latin typeface="Arial" charset="0"/>
                  <a:ea typeface="ＭＳ Ｐゴシック" pitchFamily="34" charset="-128"/>
                  <a:cs typeface="ＭＳ Ｐゴシック" charset="0"/>
                </a:rPr>
                <a:t>74%</a:t>
              </a:r>
              <a:endParaRPr lang="fr-FR" sz="2000" i="1" baseline="30000" dirty="0">
                <a:solidFill>
                  <a:prstClr val="black"/>
                </a:solidFill>
                <a:latin typeface="Arial" charset="0"/>
                <a:ea typeface="ＭＳ Ｐゴシック" pitchFamily="34" charset="-128"/>
                <a:cs typeface="ＭＳ Ｐゴシック" charset="0"/>
              </a:endParaRPr>
            </a:p>
          </p:txBody>
        </p:sp>
      </p:grpSp>
      <p:sp>
        <p:nvSpPr>
          <p:cNvPr id="48" name="ZoneTexte 47">
            <a:extLst>
              <a:ext uri="{FF2B5EF4-FFF2-40B4-BE49-F238E27FC236}">
                <a16:creationId xmlns:a16="http://schemas.microsoft.com/office/drawing/2014/main" id="{2262A0A1-3338-E03C-FF1C-B04C030F79D0}"/>
              </a:ext>
            </a:extLst>
          </p:cNvPr>
          <p:cNvSpPr txBox="1"/>
          <p:nvPr/>
        </p:nvSpPr>
        <p:spPr bwMode="auto">
          <a:xfrm>
            <a:off x="9312853" y="3535522"/>
            <a:ext cx="1274763" cy="647700"/>
          </a:xfrm>
          <a:prstGeom prst="rect">
            <a:avLst/>
          </a:prstGeom>
          <a:pattFill prst="pct5">
            <a:fgClr>
              <a:schemeClr val="accent3">
                <a:lumMod val="75000"/>
              </a:schemeClr>
            </a:fgClr>
            <a:bgClr>
              <a:prstClr val="white"/>
            </a:bgClr>
          </a:pattFill>
        </p:spPr>
        <p:txBody>
          <a:bodyPr>
            <a:spAutoFit/>
          </a:bodyPr>
          <a:lstStyle/>
          <a:p>
            <a:pPr marL="0" lvl="1">
              <a:defRPr/>
            </a:pPr>
            <a:endParaRPr lang="fr-FR" sz="1800" dirty="0">
              <a:solidFill>
                <a:prstClr val="black"/>
              </a:solidFill>
              <a:latin typeface="Arial" charset="0"/>
              <a:ea typeface="ＭＳ Ｐゴシック" pitchFamily="34" charset="-128"/>
              <a:cs typeface="ＭＳ Ｐゴシック" charset="0"/>
            </a:endParaRPr>
          </a:p>
          <a:p>
            <a:pPr marL="0" lvl="1">
              <a:defRPr/>
            </a:pPr>
            <a:endParaRPr lang="fr-FR" sz="1800" dirty="0">
              <a:solidFill>
                <a:prstClr val="black"/>
              </a:solidFill>
              <a:latin typeface="Arial" charset="0"/>
              <a:ea typeface="ＭＳ Ｐゴシック" pitchFamily="34" charset="-128"/>
              <a:cs typeface="ＭＳ Ｐゴシック" charset="0"/>
            </a:endParaRPr>
          </a:p>
        </p:txBody>
      </p:sp>
      <p:pic>
        <p:nvPicPr>
          <p:cNvPr id="6" name="Image 5">
            <a:extLst>
              <a:ext uri="{FF2B5EF4-FFF2-40B4-BE49-F238E27FC236}">
                <a16:creationId xmlns:a16="http://schemas.microsoft.com/office/drawing/2014/main" id="{740F54DC-D43E-70FA-1F51-1E6D4CC36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75" y="2431459"/>
            <a:ext cx="4537090" cy="4302918"/>
          </a:xfrm>
          <a:prstGeom prst="rect">
            <a:avLst/>
          </a:prstGeom>
        </p:spPr>
      </p:pic>
      <p:sp>
        <p:nvSpPr>
          <p:cNvPr id="7" name="Rectangle 6">
            <a:extLst>
              <a:ext uri="{FF2B5EF4-FFF2-40B4-BE49-F238E27FC236}">
                <a16:creationId xmlns:a16="http://schemas.microsoft.com/office/drawing/2014/main" id="{3F5C9136-DC90-4B6D-4B5F-1CEAED8016B0}"/>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A31E7B2-AFF9-382E-C8C8-27B2F2825CCD}"/>
              </a:ext>
            </a:extLst>
          </p:cNvPr>
          <p:cNvSpPr/>
          <p:nvPr/>
        </p:nvSpPr>
        <p:spPr>
          <a:xfrm>
            <a:off x="0" y="6496493"/>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Titre 3">
            <a:extLst>
              <a:ext uri="{FF2B5EF4-FFF2-40B4-BE49-F238E27FC236}">
                <a16:creationId xmlns:a16="http://schemas.microsoft.com/office/drawing/2014/main" id="{0123850C-A965-16DE-BEDF-47E2F3CFCFC0}"/>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Les réformes paramétriques = dégradation progressive</a:t>
            </a:r>
          </a:p>
        </p:txBody>
      </p:sp>
      <p:sp>
        <p:nvSpPr>
          <p:cNvPr id="2" name="Rectangle 1">
            <a:extLst>
              <a:ext uri="{FF2B5EF4-FFF2-40B4-BE49-F238E27FC236}">
                <a16:creationId xmlns:a16="http://schemas.microsoft.com/office/drawing/2014/main" id="{B8D2624F-5C3C-CA31-1ACC-A575CD0BB8E4}"/>
              </a:ext>
            </a:extLst>
          </p:cNvPr>
          <p:cNvSpPr/>
          <p:nvPr/>
        </p:nvSpPr>
        <p:spPr>
          <a:xfrm>
            <a:off x="0"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3">
            <a:extLst>
              <a:ext uri="{FF2B5EF4-FFF2-40B4-BE49-F238E27FC236}">
                <a16:creationId xmlns:a16="http://schemas.microsoft.com/office/drawing/2014/main" id="{84D52883-68C7-CF03-0A84-73A06AAE526E}"/>
              </a:ext>
            </a:extLst>
          </p:cNvPr>
          <p:cNvSpPr>
            <a:spLocks noGrp="1"/>
          </p:cNvSpPr>
          <p:nvPr>
            <p:ph type="title"/>
          </p:nvPr>
        </p:nvSpPr>
        <p:spPr>
          <a:xfrm>
            <a:off x="0" y="0"/>
            <a:ext cx="12192000" cy="6858000"/>
          </a:xfrm>
        </p:spPr>
        <p:txBody>
          <a:bodyPr anchor="ctr">
            <a:noAutofit/>
          </a:bodyPr>
          <a:lstStyle/>
          <a:p>
            <a:pPr algn="ctr"/>
            <a:r>
              <a:rPr lang="fr-FR" sz="5000" b="1" dirty="0">
                <a:solidFill>
                  <a:schemeClr val="bg1"/>
                </a:solidFill>
                <a:latin typeface="Arial Black" panose="020B0604020202020204" pitchFamily="34" charset="0"/>
                <a:cs typeface="Arial Black" panose="020B0604020202020204" pitchFamily="34" charset="0"/>
              </a:rPr>
              <a:t>EN BREF</a:t>
            </a:r>
            <a:br>
              <a:rPr lang="fr-FR" sz="5000" b="1" dirty="0">
                <a:solidFill>
                  <a:schemeClr val="bg1"/>
                </a:solidFill>
                <a:latin typeface="WORK SANS BOLD ROMAN" pitchFamily="2" charset="77"/>
              </a:rPr>
            </a:br>
            <a:br>
              <a:rPr lang="fr-FR" sz="5000" b="1" dirty="0">
                <a:solidFill>
                  <a:schemeClr val="bg1"/>
                </a:solidFill>
                <a:latin typeface="WORK SANS BOLD ROMAN" pitchFamily="2" charset="77"/>
              </a:rPr>
            </a:br>
            <a:r>
              <a:rPr lang="fr-FR" sz="2000" dirty="0">
                <a:solidFill>
                  <a:schemeClr val="bg1"/>
                </a:solidFill>
                <a:latin typeface="Arial" panose="020B0604020202020204" pitchFamily="34" charset="0"/>
                <a:cs typeface="Arial" panose="020B0604020202020204" pitchFamily="34" charset="0"/>
              </a:rPr>
              <a:t>Les salariés payent la note des réformes.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Chute du taux de remplacement :</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Homme non Cadre : - 12 points</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Femme non Cadre : - 9,6 points</a:t>
            </a:r>
            <a:br>
              <a:rPr lang="fr-FR" sz="2000" dirty="0">
                <a:solidFill>
                  <a:schemeClr val="bg1"/>
                </a:solidFill>
                <a:latin typeface="Arial" panose="020B0604020202020204" pitchFamily="34" charset="0"/>
                <a:cs typeface="Arial" panose="020B0604020202020204" pitchFamily="34" charset="0"/>
              </a:rPr>
            </a:b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Femme Cadre : - 15,8 points</a:t>
            </a:r>
            <a:br>
              <a:rPr lang="fr-FR" sz="2000"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Homme Cadre : - 22,3 points</a:t>
            </a:r>
            <a:br>
              <a:rPr lang="fr-FR" sz="2000" dirty="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99EF129F-BA64-E0F7-FAAD-DFD5F07BF262}"/>
              </a:ext>
            </a:extLst>
          </p:cNvPr>
          <p:cNvPicPr>
            <a:picLocks noChangeAspect="1"/>
          </p:cNvPicPr>
          <p:nvPr/>
        </p:nvPicPr>
        <p:blipFill>
          <a:blip r:embed="rId5"/>
          <a:stretch>
            <a:fillRect/>
          </a:stretch>
        </p:blipFill>
        <p:spPr>
          <a:xfrm>
            <a:off x="-1665287" y="3657600"/>
            <a:ext cx="6350000" cy="4229100"/>
          </a:xfrm>
          <a:prstGeom prst="rect">
            <a:avLst/>
          </a:prstGeom>
        </p:spPr>
      </p:pic>
    </p:spTree>
    <p:extLst>
      <p:ext uri="{BB962C8B-B14F-4D97-AF65-F5344CB8AC3E}">
        <p14:creationId xmlns:p14="http://schemas.microsoft.com/office/powerpoint/2010/main" val="30672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E569A265-C367-0A1B-02E8-B8511F1E5F1F}"/>
              </a:ext>
            </a:extLst>
          </p:cNvPr>
          <p:cNvSpPr/>
          <p:nvPr/>
        </p:nvSpPr>
        <p:spPr>
          <a:xfrm>
            <a:off x="382664" y="616810"/>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F3CF80F-42D0-DA61-FB18-CF26FB506FC0}"/>
              </a:ext>
            </a:extLst>
          </p:cNvPr>
          <p:cNvSpPr/>
          <p:nvPr/>
        </p:nvSpPr>
        <p:spPr>
          <a:xfrm>
            <a:off x="844939" y="1309552"/>
            <a:ext cx="288000" cy="288000"/>
          </a:xfrm>
          <a:prstGeom prst="ellipse">
            <a:avLst/>
          </a:prstGeom>
          <a:solidFill>
            <a:srgbClr val="E51D4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57B5C40-3A85-3B43-CCD7-14832EC078C3}"/>
              </a:ext>
            </a:extLst>
          </p:cNvPr>
          <p:cNvSpPr/>
          <p:nvPr/>
        </p:nvSpPr>
        <p:spPr>
          <a:xfrm>
            <a:off x="382664" y="1986540"/>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6DDF47B-5E10-44AD-D020-5B2EC62F5E79}"/>
              </a:ext>
            </a:extLst>
          </p:cNvPr>
          <p:cNvSpPr/>
          <p:nvPr/>
        </p:nvSpPr>
        <p:spPr>
          <a:xfrm>
            <a:off x="799286" y="254258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F566BFE0-710F-1DA7-1C4C-06BD3AC36DA9}"/>
              </a:ext>
            </a:extLst>
          </p:cNvPr>
          <p:cNvSpPr/>
          <p:nvPr/>
        </p:nvSpPr>
        <p:spPr>
          <a:xfrm>
            <a:off x="358384" y="3111737"/>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5FEF36C-B850-4E18-FFDA-38060BDA784D}"/>
              </a:ext>
            </a:extLst>
          </p:cNvPr>
          <p:cNvSpPr/>
          <p:nvPr/>
        </p:nvSpPr>
        <p:spPr>
          <a:xfrm>
            <a:off x="844939" y="372695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FA56CAC-B189-0C38-FFEA-438A3237DE84}"/>
              </a:ext>
            </a:extLst>
          </p:cNvPr>
          <p:cNvSpPr/>
          <p:nvPr/>
        </p:nvSpPr>
        <p:spPr>
          <a:xfrm>
            <a:off x="382664" y="4294679"/>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D503397-0CD2-2790-6A8D-E843D01719BD}"/>
              </a:ext>
            </a:extLst>
          </p:cNvPr>
          <p:cNvSpPr/>
          <p:nvPr/>
        </p:nvSpPr>
        <p:spPr>
          <a:xfrm>
            <a:off x="834141" y="4899463"/>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8641E34-4659-7CC0-35C3-95BD602383B4}"/>
              </a:ext>
            </a:extLst>
          </p:cNvPr>
          <p:cNvSpPr/>
          <p:nvPr/>
        </p:nvSpPr>
        <p:spPr>
          <a:xfrm>
            <a:off x="382768" y="5477621"/>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9B061A71-F5EA-3437-B4F0-8506F927B219}"/>
              </a:ext>
            </a:extLst>
          </p:cNvPr>
          <p:cNvSpPr/>
          <p:nvPr/>
        </p:nvSpPr>
        <p:spPr>
          <a:xfrm>
            <a:off x="966001" y="6034984"/>
            <a:ext cx="288000" cy="288000"/>
          </a:xfrm>
          <a:prstGeom prst="ellipse">
            <a:avLst/>
          </a:prstGeom>
          <a:solidFill>
            <a:schemeClr val="bg1"/>
          </a:solidFill>
          <a:ln w="38100">
            <a:solidFill>
              <a:srgbClr val="E51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39ED9BD3-7375-B7BD-2F54-EC96F0516122}"/>
              </a:ext>
            </a:extLst>
          </p:cNvPr>
          <p:cNvPicPr>
            <a:picLocks noChangeAspect="1"/>
          </p:cNvPicPr>
          <p:nvPr/>
        </p:nvPicPr>
        <p:blipFill rotWithShape="1">
          <a:blip r:embed="rId3"/>
          <a:srcRect b="81110"/>
          <a:stretch/>
        </p:blipFill>
        <p:spPr>
          <a:xfrm>
            <a:off x="502384" y="219763"/>
            <a:ext cx="863600" cy="1223473"/>
          </a:xfrm>
          <a:prstGeom prst="rect">
            <a:avLst/>
          </a:prstGeom>
        </p:spPr>
      </p:pic>
      <p:graphicFrame>
        <p:nvGraphicFramePr>
          <p:cNvPr id="4" name="Graphique 7">
            <a:extLst>
              <a:ext uri="{FF2B5EF4-FFF2-40B4-BE49-F238E27FC236}">
                <a16:creationId xmlns:a16="http://schemas.microsoft.com/office/drawing/2014/main" id="{DF7DFD7D-4F8E-F65D-A7D8-032DB96F0203}"/>
              </a:ext>
            </a:extLst>
          </p:cNvPr>
          <p:cNvGraphicFramePr>
            <a:graphicFrameLocks noGrp="1"/>
          </p:cNvGraphicFramePr>
          <p:nvPr>
            <p:ph idx="1"/>
            <p:extLst>
              <p:ext uri="{D42A27DB-BD31-4B8C-83A1-F6EECF244321}">
                <p14:modId xmlns:p14="http://schemas.microsoft.com/office/powerpoint/2010/main" val="1641226692"/>
              </p:ext>
            </p:extLst>
          </p:nvPr>
        </p:nvGraphicFramePr>
        <p:xfrm>
          <a:off x="2947745" y="1415846"/>
          <a:ext cx="9492952" cy="5663380"/>
        </p:xfrm>
        <a:graphic>
          <a:graphicData uri="http://schemas.openxmlformats.org/presentationml/2006/ole">
            <mc:AlternateContent xmlns:mc="http://schemas.openxmlformats.org/markup-compatibility/2006">
              <mc:Choice xmlns:v="urn:schemas-microsoft-com:vml" Requires="v">
                <p:oleObj r:id="rId4" imgW="9400847" imgH="6035563" progId="Excel.Chart.8">
                  <p:embed/>
                </p:oleObj>
              </mc:Choice>
              <mc:Fallback>
                <p:oleObj r:id="rId4" imgW="9400847" imgH="6035563" progId="Excel.Chart.8">
                  <p:embed/>
                  <p:pic>
                    <p:nvPicPr>
                      <p:cNvPr id="4" name="Graphique 7">
                        <a:extLst>
                          <a:ext uri="{FF2B5EF4-FFF2-40B4-BE49-F238E27FC236}">
                            <a16:creationId xmlns:a16="http://schemas.microsoft.com/office/drawing/2014/main" id="{DF7DFD7D-4F8E-F65D-A7D8-032DB96F020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745" y="1415846"/>
                        <a:ext cx="9492952" cy="5663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ZoneTexte 4">
            <a:extLst>
              <a:ext uri="{FF2B5EF4-FFF2-40B4-BE49-F238E27FC236}">
                <a16:creationId xmlns:a16="http://schemas.microsoft.com/office/drawing/2014/main" id="{70A45C1D-8F53-AF80-E37E-DCA0491F9E98}"/>
              </a:ext>
            </a:extLst>
          </p:cNvPr>
          <p:cNvSpPr txBox="1"/>
          <p:nvPr/>
        </p:nvSpPr>
        <p:spPr>
          <a:xfrm>
            <a:off x="3668131" y="6519610"/>
            <a:ext cx="4026090" cy="246221"/>
          </a:xfrm>
          <a:prstGeom prst="rect">
            <a:avLst/>
          </a:prstGeom>
          <a:noFill/>
        </p:spPr>
        <p:txBody>
          <a:bodyPr wrap="square" rtlCol="0">
            <a:spAutoFit/>
          </a:bodyPr>
          <a:lstStyle/>
          <a:p>
            <a:r>
              <a:rPr lang="fr-FR" sz="1000" dirty="0"/>
              <a:t>Source : CNAV : direction stat e prospective 4/11/2014</a:t>
            </a:r>
          </a:p>
        </p:txBody>
      </p:sp>
      <p:pic>
        <p:nvPicPr>
          <p:cNvPr id="3" name="Image 2">
            <a:extLst>
              <a:ext uri="{FF2B5EF4-FFF2-40B4-BE49-F238E27FC236}">
                <a16:creationId xmlns:a16="http://schemas.microsoft.com/office/drawing/2014/main" id="{45018ADB-8812-2CF9-ADE7-661F1E238B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59441"/>
            <a:ext cx="3555157" cy="5078796"/>
          </a:xfrm>
          <a:prstGeom prst="rect">
            <a:avLst/>
          </a:prstGeom>
        </p:spPr>
      </p:pic>
      <p:sp>
        <p:nvSpPr>
          <p:cNvPr id="6" name="Rectangle 5">
            <a:extLst>
              <a:ext uri="{FF2B5EF4-FFF2-40B4-BE49-F238E27FC236}">
                <a16:creationId xmlns:a16="http://schemas.microsoft.com/office/drawing/2014/main" id="{E438D657-ECEA-49E2-FE08-96F0F1237E46}"/>
              </a:ext>
            </a:extLst>
          </p:cNvPr>
          <p:cNvSpPr/>
          <p:nvPr/>
        </p:nvSpPr>
        <p:spPr>
          <a:xfrm>
            <a:off x="0" y="0"/>
            <a:ext cx="12192000" cy="361507"/>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3">
            <a:extLst>
              <a:ext uri="{FF2B5EF4-FFF2-40B4-BE49-F238E27FC236}">
                <a16:creationId xmlns:a16="http://schemas.microsoft.com/office/drawing/2014/main" id="{DCB3589E-BE64-E17B-C0EF-89D129489C8B}"/>
              </a:ext>
            </a:extLst>
          </p:cNvPr>
          <p:cNvSpPr txBox="1">
            <a:spLocks/>
          </p:cNvSpPr>
          <p:nvPr/>
        </p:nvSpPr>
        <p:spPr>
          <a:xfrm>
            <a:off x="0" y="0"/>
            <a:ext cx="12192000" cy="6168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2000" b="1" dirty="0">
                <a:solidFill>
                  <a:schemeClr val="bg1"/>
                </a:solidFill>
                <a:latin typeface="Arial" panose="020B0604020202020204" pitchFamily="34" charset="0"/>
                <a:cs typeface="Arial" panose="020B0604020202020204" pitchFamily="34" charset="0"/>
              </a:rPr>
              <a:t>Evolutions en moyenne annuelle des prix/salaires (base 100 : 1992)</a:t>
            </a:r>
          </a:p>
        </p:txBody>
      </p:sp>
      <p:sp>
        <p:nvSpPr>
          <p:cNvPr id="2" name="Rectangle 1">
            <a:extLst>
              <a:ext uri="{FF2B5EF4-FFF2-40B4-BE49-F238E27FC236}">
                <a16:creationId xmlns:a16="http://schemas.microsoft.com/office/drawing/2014/main" id="{3A711D55-1E78-5C85-2187-FB9347703EC4}"/>
              </a:ext>
            </a:extLst>
          </p:cNvPr>
          <p:cNvSpPr/>
          <p:nvPr/>
        </p:nvSpPr>
        <p:spPr>
          <a:xfrm>
            <a:off x="-149902" y="361507"/>
            <a:ext cx="12590599" cy="649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4">
            <a:extLst>
              <a:ext uri="{FF2B5EF4-FFF2-40B4-BE49-F238E27FC236}">
                <a16:creationId xmlns:a16="http://schemas.microsoft.com/office/drawing/2014/main" id="{A531902F-E806-4A13-C5E5-9E9FDEDE08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9330" y="760810"/>
            <a:ext cx="8992880" cy="552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re 3">
            <a:extLst>
              <a:ext uri="{FF2B5EF4-FFF2-40B4-BE49-F238E27FC236}">
                <a16:creationId xmlns:a16="http://schemas.microsoft.com/office/drawing/2014/main" id="{F6192499-B6DD-85E3-2466-CE909017B27F}"/>
              </a:ext>
            </a:extLst>
          </p:cNvPr>
          <p:cNvSpPr>
            <a:spLocks noGrp="1"/>
          </p:cNvSpPr>
          <p:nvPr>
            <p:ph type="title"/>
          </p:nvPr>
        </p:nvSpPr>
        <p:spPr>
          <a:xfrm>
            <a:off x="0" y="0"/>
            <a:ext cx="12192000" cy="6858000"/>
          </a:xfrm>
          <a:solidFill>
            <a:srgbClr val="DC3250"/>
          </a:solidFill>
        </p:spPr>
        <p:txBody>
          <a:bodyPr anchor="ctr">
            <a:noAutofit/>
          </a:bodyPr>
          <a:lstStyle/>
          <a:p>
            <a:pPr algn="ctr"/>
            <a:endParaRPr lang="fr-FR" sz="2000" dirty="0">
              <a:solidFill>
                <a:schemeClr val="bg1"/>
              </a:solidFill>
              <a:latin typeface="Lato Light" panose="020F0302020204030203" pitchFamily="34" charset="77"/>
            </a:endParaRPr>
          </a:p>
        </p:txBody>
      </p:sp>
      <p:pic>
        <p:nvPicPr>
          <p:cNvPr id="21" name="Image 20">
            <a:extLst>
              <a:ext uri="{FF2B5EF4-FFF2-40B4-BE49-F238E27FC236}">
                <a16:creationId xmlns:a16="http://schemas.microsoft.com/office/drawing/2014/main" id="{51B0B67D-61E9-E27A-8EC0-246B799FBAE7}"/>
              </a:ext>
            </a:extLst>
          </p:cNvPr>
          <p:cNvPicPr>
            <a:picLocks noChangeAspect="1"/>
          </p:cNvPicPr>
          <p:nvPr/>
        </p:nvPicPr>
        <p:blipFill>
          <a:blip r:embed="rId8"/>
          <a:stretch>
            <a:fillRect/>
          </a:stretch>
        </p:blipFill>
        <p:spPr>
          <a:xfrm>
            <a:off x="3695700" y="0"/>
            <a:ext cx="4800600" cy="6858000"/>
          </a:xfrm>
          <a:prstGeom prst="rect">
            <a:avLst/>
          </a:prstGeom>
        </p:spPr>
      </p:pic>
      <p:sp>
        <p:nvSpPr>
          <p:cNvPr id="22" name="Rectangle 21">
            <a:extLst>
              <a:ext uri="{FF2B5EF4-FFF2-40B4-BE49-F238E27FC236}">
                <a16:creationId xmlns:a16="http://schemas.microsoft.com/office/drawing/2014/main" id="{827C2884-D05A-D039-362F-98BD0F074A1C}"/>
              </a:ext>
            </a:extLst>
          </p:cNvPr>
          <p:cNvSpPr/>
          <p:nvPr/>
        </p:nvSpPr>
        <p:spPr>
          <a:xfrm>
            <a:off x="-149902" y="0"/>
            <a:ext cx="12192000" cy="6858000"/>
          </a:xfrm>
          <a:prstGeom prst="rect">
            <a:avLst/>
          </a:prstGeom>
          <a:solidFill>
            <a:srgbClr val="E5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itre 3">
            <a:extLst>
              <a:ext uri="{FF2B5EF4-FFF2-40B4-BE49-F238E27FC236}">
                <a16:creationId xmlns:a16="http://schemas.microsoft.com/office/drawing/2014/main" id="{F26D3EC8-517B-EC2D-DA25-FCF5D037CC00}"/>
              </a:ext>
            </a:extLst>
          </p:cNvPr>
          <p:cNvSpPr txBox="1">
            <a:spLocks/>
          </p:cNvSpPr>
          <p:nvPr/>
        </p:nvSpPr>
        <p:spPr>
          <a:xfrm>
            <a:off x="-149902" y="0"/>
            <a:ext cx="1219200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000" b="1">
                <a:solidFill>
                  <a:schemeClr val="bg1"/>
                </a:solidFill>
                <a:latin typeface="Arial Black" panose="020B0604020202020204" pitchFamily="34" charset="0"/>
                <a:cs typeface="Arial Black" panose="020B0604020202020204" pitchFamily="34" charset="0"/>
              </a:rPr>
              <a:t>À RETENIR</a:t>
            </a:r>
            <a:br>
              <a:rPr lang="fr-FR" sz="5000" b="1">
                <a:solidFill>
                  <a:schemeClr val="bg1"/>
                </a:solidFill>
                <a:latin typeface="Arial" panose="020B0604020202020204" pitchFamily="34" charset="0"/>
                <a:cs typeface="Arial" panose="020B0604020202020204" pitchFamily="34" charset="0"/>
              </a:rPr>
            </a:br>
            <a:br>
              <a:rPr lang="fr-FR" sz="5000" b="1">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Les effets cumulés de la baisse du taux de remplacement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et de la désindexation des retraites sur les salaires </a:t>
            </a:r>
            <a:br>
              <a:rPr lang="fr-FR" sz="2000">
                <a:solidFill>
                  <a:schemeClr val="bg1"/>
                </a:solidFill>
                <a:latin typeface="Arial" panose="020B0604020202020204" pitchFamily="34" charset="0"/>
                <a:cs typeface="Arial" panose="020B0604020202020204" pitchFamily="34" charset="0"/>
              </a:rPr>
            </a:br>
            <a:r>
              <a:rPr lang="fr-FR" sz="2000">
                <a:solidFill>
                  <a:schemeClr val="bg1"/>
                </a:solidFill>
                <a:latin typeface="Arial" panose="020B0604020202020204" pitchFamily="34" charset="0"/>
                <a:cs typeface="Arial" panose="020B0604020202020204" pitchFamily="34" charset="0"/>
              </a:rPr>
              <a:t>font s’effondrer le niveau de vie moyen des retraités.</a:t>
            </a:r>
            <a:br>
              <a:rPr lang="fr-FR" sz="2000">
                <a:solidFill>
                  <a:schemeClr val="bg1"/>
                </a:solidFill>
                <a:latin typeface="Arial" panose="020B0604020202020204" pitchFamily="34" charset="0"/>
                <a:cs typeface="Arial" panose="020B0604020202020204" pitchFamily="34" charset="0"/>
              </a:rPr>
            </a:br>
            <a:br>
              <a:rPr lang="fr-FR" sz="2000">
                <a:solidFill>
                  <a:schemeClr val="bg1"/>
                </a:solidFill>
                <a:latin typeface="Arial" panose="020B0604020202020204" pitchFamily="34" charset="0"/>
                <a:cs typeface="Arial" panose="020B0604020202020204" pitchFamily="34" charset="0"/>
              </a:rPr>
            </a:br>
            <a:endParaRPr lang="fr-FR" sz="2000" dirty="0">
              <a:solidFill>
                <a:schemeClr val="bg1"/>
              </a:solidFill>
              <a:latin typeface="Arial" panose="020B0604020202020204" pitchFamily="34" charset="0"/>
              <a:cs typeface="Arial" panose="020B0604020202020204" pitchFamily="34" charset="0"/>
            </a:endParaRPr>
          </a:p>
        </p:txBody>
      </p:sp>
      <p:pic>
        <p:nvPicPr>
          <p:cNvPr id="24" name="Image 23" descr="Une image contenant sport, joueur, danseur&#10;&#10;Description générée automatiquement">
            <a:extLst>
              <a:ext uri="{FF2B5EF4-FFF2-40B4-BE49-F238E27FC236}">
                <a16:creationId xmlns:a16="http://schemas.microsoft.com/office/drawing/2014/main" id="{900DF772-9297-F85E-A994-1E3399343C16}"/>
              </a:ext>
            </a:extLst>
          </p:cNvPr>
          <p:cNvPicPr>
            <a:picLocks noChangeAspect="1"/>
          </p:cNvPicPr>
          <p:nvPr/>
        </p:nvPicPr>
        <p:blipFill>
          <a:blip r:embed="rId9"/>
          <a:stretch>
            <a:fillRect/>
          </a:stretch>
        </p:blipFill>
        <p:spPr>
          <a:xfrm>
            <a:off x="-2172061" y="642938"/>
            <a:ext cx="4863465" cy="6858000"/>
          </a:xfrm>
          <a:prstGeom prst="rect">
            <a:avLst/>
          </a:prstGeom>
        </p:spPr>
      </p:pic>
    </p:spTree>
    <p:extLst>
      <p:ext uri="{BB962C8B-B14F-4D97-AF65-F5344CB8AC3E}">
        <p14:creationId xmlns:p14="http://schemas.microsoft.com/office/powerpoint/2010/main" val="35641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p:bldLst>
  </p:timing>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4905</TotalTime>
  <Words>6208</Words>
  <Application>Microsoft Macintosh PowerPoint</Application>
  <PresentationFormat>Grand écran</PresentationFormat>
  <Paragraphs>276</Paragraphs>
  <Slides>18</Slides>
  <Notes>8</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7" baseType="lpstr">
      <vt:lpstr>Arial</vt:lpstr>
      <vt:lpstr>Arial Black</vt:lpstr>
      <vt:lpstr>Calibri</vt:lpstr>
      <vt:lpstr>Calibri Light</vt:lpstr>
      <vt:lpstr>Lato Light</vt:lpstr>
      <vt:lpstr>Times New Roman</vt:lpstr>
      <vt:lpstr>WORK SANS BOLD ROMAN</vt:lpstr>
      <vt:lpstr>Thème Office 2013 – 2022</vt:lpstr>
      <vt:lpstr>Excel.Chart.8</vt:lpstr>
      <vt:lpstr>Présentation PowerPoint</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Un système d’une efficacité  économique et sociale  sans précédent.</vt:lpstr>
      <vt:lpstr>Construction d’un système d’une efficacité économique et sociale sans précédent</vt:lpstr>
      <vt:lpstr>Réformes paramétriques  =  dégradation progressive</vt:lpstr>
      <vt:lpstr>1987 : loi Seguin : revalorisation sur l’inflation 1993 : Réforme Balladur : passage progressif (2003) de 37,5 ans à 40 ans de durée d’assurance et passage des 10 au 25 meilleures années 1995 : mobilisation victorieuse contre Juppé 2003 : Réforme Fillon : allongement progressif au 41,5 ans et applications des règles du privé au public (puis idem régimes spéciaux en 2008) 2010 : Réforme Woerth : recul de l’âge à 62 (voir 67 ans = système de décote) 2014 : Réforme Hollande : passage aux 43 ans pour la génération 1973 2020 : mobilisation victorieuse contre Macron</vt:lpstr>
      <vt:lpstr>Les salarié·es  payent la note.</vt:lpstr>
      <vt:lpstr>EN BREF  Les salariés payent la note des réformes.  Chute du taux de remplacement :  Homme non Cadre : - 12 points Femme non Cadre : - 9,6 points  Femme Cadre : - 15,8 points Homme Cadre : - 22,3 points </vt:lpstr>
      <vt:lpstr>Présentation PowerPoint</vt:lpstr>
      <vt:lpstr>Une retraite  de plus en plus tardive.</vt:lpstr>
      <vt:lpstr>Explosion  du chômage  et de la précarité  des seniors.</vt:lpstr>
      <vt:lpstr>Les grandes perdantes.</vt:lpstr>
      <vt:lpstr>Les idées reçues ont la vie dure.</vt:lpstr>
      <vt:lpstr>C’est pourtant simple.</vt:lpstr>
      <vt:lpstr>Évolution des revenus distribués aux propriétaires du Capital (en % de la VA) et de la part des salariés au coût des facteurs de 1959 à 2007</vt:lpstr>
      <vt:lpstr>1. Comment est construit le système de retraites ? 2. Qu’est-ce que les 30 dernières années ont changé ? 3. Quel est le niveau des pensions de retraite ? 4. À quel âge prend on réellement sa retraite ? 5. Quel effet du recul de l’âge de départ en retraite ? 6. Pourquoi les femmes sont elles doublement perdantes ?  7. Nos retraites sont elles vraiment en danger ? 8. Quels sont les grands enjeux d’une réforme ? 9. Quelles solutions pour l’avenir ? 10. Chauds pour la bataille ?</vt:lpstr>
      <vt:lpstr>Les propositions CGT.</vt:lpstr>
      <vt:lpstr>10. Chauds pour la bataille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Damien Ramage</dc:creator>
  <cp:lastModifiedBy>Marie-Hélène Fléchard - UGICT CGT</cp:lastModifiedBy>
  <cp:revision>270</cp:revision>
  <cp:lastPrinted>2022-12-16T10:38:53Z</cp:lastPrinted>
  <dcterms:created xsi:type="dcterms:W3CDTF">2022-12-15T13:53:15Z</dcterms:created>
  <dcterms:modified xsi:type="dcterms:W3CDTF">2025-02-11T10:56:06Z</dcterms:modified>
</cp:coreProperties>
</file>