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9" r:id="rId2"/>
    <p:sldId id="257" r:id="rId3"/>
    <p:sldId id="258" r:id="rId4"/>
    <p:sldId id="260" r:id="rId5"/>
    <p:sldId id="360" r:id="rId6"/>
    <p:sldId id="361" r:id="rId7"/>
    <p:sldId id="362" r:id="rId8"/>
    <p:sldId id="364" r:id="rId9"/>
    <p:sldId id="365" r:id="rId10"/>
    <p:sldId id="414" r:id="rId11"/>
    <p:sldId id="366" r:id="rId12"/>
    <p:sldId id="369" r:id="rId13"/>
    <p:sldId id="387" r:id="rId14"/>
    <p:sldId id="389" r:id="rId15"/>
    <p:sldId id="390" r:id="rId16"/>
    <p:sldId id="367" r:id="rId17"/>
    <p:sldId id="372" r:id="rId18"/>
    <p:sldId id="388" r:id="rId19"/>
    <p:sldId id="373" r:id="rId20"/>
    <p:sldId id="415" r:id="rId21"/>
    <p:sldId id="392" r:id="rId22"/>
    <p:sldId id="394" r:id="rId23"/>
    <p:sldId id="395" r:id="rId24"/>
    <p:sldId id="397" r:id="rId25"/>
    <p:sldId id="399" r:id="rId26"/>
    <p:sldId id="398" r:id="rId27"/>
    <p:sldId id="402" r:id="rId28"/>
    <p:sldId id="416" r:id="rId29"/>
    <p:sldId id="408" r:id="rId30"/>
    <p:sldId id="409" r:id="rId31"/>
    <p:sldId id="400" r:id="rId32"/>
    <p:sldId id="417" r:id="rId33"/>
    <p:sldId id="411" r:id="rId34"/>
    <p:sldId id="412" r:id="rId35"/>
    <p:sldId id="403" r:id="rId36"/>
    <p:sldId id="418" r:id="rId37"/>
    <p:sldId id="413" r:id="rId38"/>
    <p:sldId id="404" r:id="rId39"/>
    <p:sldId id="419" r:id="rId40"/>
    <p:sldId id="420" r:id="rId41"/>
    <p:sldId id="424" r:id="rId42"/>
    <p:sldId id="425" r:id="rId43"/>
    <p:sldId id="421" r:id="rId44"/>
    <p:sldId id="448" r:id="rId45"/>
    <p:sldId id="449" r:id="rId46"/>
    <p:sldId id="405" r:id="rId47"/>
    <p:sldId id="428" r:id="rId48"/>
    <p:sldId id="430" r:id="rId49"/>
    <p:sldId id="431" r:id="rId50"/>
    <p:sldId id="433" r:id="rId51"/>
    <p:sldId id="375" r:id="rId52"/>
    <p:sldId id="435" r:id="rId53"/>
    <p:sldId id="436" r:id="rId54"/>
    <p:sldId id="437" r:id="rId55"/>
    <p:sldId id="438" r:id="rId56"/>
    <p:sldId id="439" r:id="rId57"/>
    <p:sldId id="406" r:id="rId58"/>
    <p:sldId id="442" r:id="rId59"/>
    <p:sldId id="443" r:id="rId60"/>
    <p:sldId id="444" r:id="rId61"/>
    <p:sldId id="356" r:id="rId62"/>
    <p:sldId id="445" r:id="rId63"/>
    <p:sldId id="446" r:id="rId64"/>
    <p:sldId id="407" r:id="rId65"/>
    <p:sldId id="441" r:id="rId66"/>
    <p:sldId id="440" r:id="rId67"/>
    <p:sldId id="447"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250"/>
    <a:srgbClr val="5169B9"/>
    <a:srgbClr val="E51D41"/>
    <a:srgbClr val="D3E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4"/>
    <p:restoredTop sz="85374"/>
  </p:normalViewPr>
  <p:slideViewPr>
    <p:cSldViewPr snapToGrid="0">
      <p:cViewPr varScale="1">
        <p:scale>
          <a:sx n="108" d="100"/>
          <a:sy n="108" d="100"/>
        </p:scale>
        <p:origin x="10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37BAA-BF21-354B-BC50-4CBA8B28C26E}" type="datetimeFigureOut">
              <a:rPr lang="fr-FR" smtClean="0"/>
              <a:t>10/02/2025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307F9-B163-A843-A49E-6F97701E9FFB}" type="slidenum">
              <a:rPr lang="fr-FR" smtClean="0"/>
              <a:t>‹N°›</a:t>
            </a:fld>
            <a:endParaRPr lang="fr-FR"/>
          </a:p>
        </p:txBody>
      </p:sp>
    </p:spTree>
    <p:extLst>
      <p:ext uri="{BB962C8B-B14F-4D97-AF65-F5344CB8AC3E}">
        <p14:creationId xmlns:p14="http://schemas.microsoft.com/office/powerpoint/2010/main" val="361065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gt.fr/Pour-financer-durablement-les.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Times New Roman" charset="0"/>
                <a:ea typeface="ＭＳ Ｐゴシック" charset="0"/>
                <a:cs typeface="Times New Roman" charset="0"/>
              </a:rPr>
              <a:t>Après la seconde guerre mondiale, la France a fait le choix en matière de retraites de la REPARTITION. Ce choix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avéré extrêmement bénéfique pour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ensemble de la population française.</a:t>
            </a:r>
            <a:endParaRPr lang="fr-FR" dirty="0">
              <a:latin typeface="Times New Roman" charset="0"/>
              <a:ea typeface="ＭＳ Ｐゴシック" charset="0"/>
              <a:cs typeface="Times New Roman" charset="0"/>
            </a:endParaRPr>
          </a:p>
          <a:p>
            <a:pPr eaLnBrk="1" hangingPunct="1">
              <a:defRPr/>
            </a:pPr>
            <a:r>
              <a:rPr lang="fr-FR" sz="1200" b="1" u="sng" dirty="0">
                <a:latin typeface="Times New Roman" charset="0"/>
                <a:ea typeface="ＭＳ Ｐゴシック" charset="0"/>
                <a:cs typeface="Times New Roman" charset="0"/>
              </a:rPr>
              <a:t>Solidarité</a:t>
            </a:r>
            <a:r>
              <a:rPr lang="fr-FR" sz="1200" u="sng" dirty="0">
                <a:latin typeface="Times New Roman" charset="0"/>
                <a:ea typeface="ＭＳ Ｐゴシック" charset="0"/>
                <a:cs typeface="Times New Roman" charset="0"/>
              </a:rPr>
              <a:t> entre les </a:t>
            </a:r>
            <a:r>
              <a:rPr lang="fr-FR" sz="1200" b="1" u="sng" dirty="0">
                <a:latin typeface="Times New Roman" charset="0"/>
                <a:ea typeface="ＭＳ Ｐゴシック" charset="0"/>
                <a:cs typeface="Times New Roman" charset="0"/>
              </a:rPr>
              <a:t>générations</a:t>
            </a:r>
            <a:r>
              <a:rPr lang="fr-FR" sz="1200" dirty="0">
                <a:latin typeface="Times New Roman" charset="0"/>
                <a:ea typeface="ＭＳ Ｐゴシック" charset="0"/>
                <a:cs typeface="Times New Roman" charset="0"/>
              </a:rPr>
              <a:t> :</a:t>
            </a:r>
            <a:r>
              <a:rPr lang="fr-FR" sz="1200" u="sng" dirty="0">
                <a:latin typeface="Times New Roman" charset="0"/>
                <a:ea typeface="ＭＳ Ｐゴシック" charset="0"/>
                <a:cs typeface="Times New Roman"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Times New Roman" charset="0"/>
              <a:ea typeface="ＭＳ Ｐゴシック"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imes New Roman" charset="0"/>
                <a:ea typeface="ＭＳ Ｐゴシック" charset="0"/>
                <a:cs typeface="Times New Roman" charset="0"/>
              </a:rPr>
              <a:t>Chaque génération finance la retraite de la génération précédente,</a:t>
            </a:r>
            <a:r>
              <a:rPr lang="fr-FR" sz="1200" b="1" dirty="0">
                <a:latin typeface="Times New Roman" charset="0"/>
                <a:ea typeface="ＭＳ Ｐゴシック" charset="0"/>
                <a:cs typeface="Times New Roman" charset="0"/>
              </a:rPr>
              <a:t> Ce financement est assuré collectivement par des cotisations obligatoires sur les salaires. Il repose donc sur l</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ensemble de la richesse créée chaque année dans le pays, ce qui en garantit la pérennité dans le temps.</a:t>
            </a:r>
          </a:p>
          <a:p>
            <a:pPr eaLnBrk="1" hangingPunct="1">
              <a:defRPr/>
            </a:pPr>
            <a:r>
              <a:rPr lang="fr-FR" sz="1200" dirty="0">
                <a:latin typeface="Times New Roman" charset="0"/>
                <a:ea typeface="ＭＳ Ｐゴシック" charset="0"/>
                <a:cs typeface="Times New Roman" charset="0"/>
              </a:rPr>
              <a:t> à charge pour la génération suivante de financer sa propre retraite.</a:t>
            </a:r>
          </a:p>
          <a:p>
            <a:pPr eaLnBrk="1" hangingPunct="1">
              <a:defRPr/>
            </a:pPr>
            <a:r>
              <a:rPr lang="fr-FR" sz="1200" dirty="0">
                <a:latin typeface="Times New Roman" charset="0"/>
                <a:ea typeface="ＭＳ Ｐゴシック" charset="0"/>
                <a:cs typeface="Times New Roman" charset="0"/>
              </a:rPr>
              <a:t>Un régime de retraite fonctionnant en capitalisation peut toujours faire faillite : c</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est en particulier le cas de tous les fonds de pension. Pour </a:t>
            </a:r>
            <a:r>
              <a:rPr lang="fr-FR" altLang="ja-JP" sz="1200" dirty="0" err="1">
                <a:latin typeface="Times New Roman" charset="0"/>
                <a:ea typeface="ＭＳ Ｐゴシック" charset="0"/>
                <a:cs typeface="Times New Roman" charset="0"/>
              </a:rPr>
              <a:t>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un système de retraite fonctionnant en répartition fasse faillite, il faut que le pays tout entier soit en situation de faillite.</a:t>
            </a:r>
          </a:p>
          <a:p>
            <a:pPr eaLnBrk="1" hangingPunct="1">
              <a:defRPr/>
            </a:pPr>
            <a:endParaRPr lang="fr-FR" sz="900" dirty="0">
              <a:latin typeface="Times New Roman" charset="0"/>
              <a:ea typeface="ＭＳ Ｐゴシック" charset="0"/>
              <a:cs typeface="Times New Roman" charset="0"/>
            </a:endParaRPr>
          </a:p>
          <a:p>
            <a:pPr eaLnBrk="1" hangingPunct="1">
              <a:defRPr/>
            </a:pPr>
            <a:r>
              <a:rPr lang="fr-FR" sz="1200" b="1" u="sng" dirty="0">
                <a:latin typeface="Times New Roman" charset="0"/>
                <a:ea typeface="ＭＳ Ｐゴシック" charset="0"/>
                <a:cs typeface="Times New Roman" charset="0"/>
              </a:rPr>
              <a:t>Solidarité</a:t>
            </a:r>
            <a:r>
              <a:rPr lang="fr-FR" sz="1200" u="sng" dirty="0">
                <a:latin typeface="Times New Roman" charset="0"/>
                <a:ea typeface="ＭＳ Ｐゴシック" charset="0"/>
                <a:cs typeface="Times New Roman" charset="0"/>
              </a:rPr>
              <a:t> entre les </a:t>
            </a:r>
            <a:r>
              <a:rPr lang="fr-FR" sz="1200" b="1" u="sng" dirty="0">
                <a:latin typeface="Times New Roman" charset="0"/>
                <a:ea typeface="ＭＳ Ｐゴシック" charset="0"/>
                <a:cs typeface="Times New Roman" charset="0"/>
              </a:rPr>
              <a:t>individus</a:t>
            </a:r>
            <a:r>
              <a:rPr lang="fr-FR" sz="1200" u="sng" dirty="0">
                <a:latin typeface="Times New Roman" charset="0"/>
                <a:ea typeface="ＭＳ Ｐゴシック" charset="0"/>
                <a:cs typeface="Times New Roman" charset="0"/>
              </a:rPr>
              <a:t> : </a:t>
            </a:r>
          </a:p>
          <a:p>
            <a:pPr eaLnBrk="1" hangingPunct="1">
              <a:defRPr/>
            </a:pPr>
            <a:r>
              <a:rPr lang="fr-FR" sz="1200" b="1" dirty="0">
                <a:latin typeface="Times New Roman" charset="0"/>
                <a:ea typeface="ＭＳ Ｐゴシック" charset="0"/>
                <a:cs typeface="Times New Roman" charset="0"/>
              </a:rPr>
              <a:t>Toute carrière professionnelle comporte évidemment des risques d</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aléas : périodes d</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inactivité forcées</a:t>
            </a:r>
            <a:r>
              <a:rPr lang="fr-FR" altLang="ja-JP" sz="1200" dirty="0">
                <a:latin typeface="Times New Roman" charset="0"/>
                <a:ea typeface="ＭＳ Ｐゴシック" charset="0"/>
                <a:cs typeface="Times New Roman" charset="0"/>
              </a:rPr>
              <a:t> pour cause de chômage, de maladie, de maternité,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invalidité ou même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éducation des enfants. </a:t>
            </a:r>
          </a:p>
          <a:p>
            <a:pPr eaLnBrk="1" hangingPunct="1">
              <a:defRPr/>
            </a:pPr>
            <a:r>
              <a:rPr lang="fr-FR" sz="1200" b="1" dirty="0">
                <a:latin typeface="Times New Roman" charset="0"/>
                <a:ea typeface="ＭＳ Ｐゴシック" charset="0"/>
                <a:cs typeface="Times New Roman" charset="0"/>
              </a:rPr>
              <a:t>En répartition, ces périodes ouvrent des droits à retraite au même titre que les périodes d</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activité</a:t>
            </a:r>
            <a:r>
              <a:rPr lang="fr-FR" altLang="ja-JP" sz="1200" dirty="0">
                <a:latin typeface="Times New Roman" charset="0"/>
                <a:ea typeface="ＭＳ Ｐゴシック" charset="0"/>
                <a:cs typeface="Times New Roman" charset="0"/>
              </a:rPr>
              <a:t>, ce qui n</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est absolument pas le cas en capitalisation.</a:t>
            </a:r>
          </a:p>
          <a:p>
            <a:pPr eaLnBrk="1" hangingPunct="1">
              <a:defRPr/>
            </a:pPr>
            <a:endParaRPr lang="fr-FR" sz="900" dirty="0">
              <a:latin typeface="Times New Roman" charset="0"/>
              <a:ea typeface="ＭＳ Ｐゴシック" charset="0"/>
              <a:cs typeface="Times New Roman" charset="0"/>
            </a:endParaRPr>
          </a:p>
          <a:p>
            <a:pPr eaLnBrk="1" hangingPunct="1">
              <a:defRPr/>
            </a:pPr>
            <a:r>
              <a:rPr lang="fr-FR" sz="1200" b="1" u="sng" dirty="0">
                <a:latin typeface="Times New Roman" charset="0"/>
                <a:ea typeface="ＭＳ Ｐゴシック" charset="0"/>
                <a:cs typeface="Times New Roman" charset="0"/>
              </a:rPr>
              <a:t>Solidarité</a:t>
            </a:r>
            <a:r>
              <a:rPr lang="fr-FR" sz="1200" u="sng" dirty="0">
                <a:latin typeface="Times New Roman" charset="0"/>
                <a:ea typeface="ＭＳ Ｐゴシック" charset="0"/>
                <a:cs typeface="Times New Roman" charset="0"/>
              </a:rPr>
              <a:t> entre </a:t>
            </a:r>
            <a:r>
              <a:rPr lang="fr-FR" sz="1200" b="1" u="sng" dirty="0">
                <a:latin typeface="Times New Roman" charset="0"/>
                <a:ea typeface="ＭＳ Ｐゴシック" charset="0"/>
                <a:cs typeface="Times New Roman" charset="0"/>
              </a:rPr>
              <a:t>professions</a:t>
            </a:r>
            <a:r>
              <a:rPr lang="fr-FR" sz="1200" u="sng" dirty="0">
                <a:latin typeface="Times New Roman" charset="0"/>
                <a:ea typeface="ＭＳ Ｐゴシック" charset="0"/>
                <a:cs typeface="Times New Roman" charset="0"/>
              </a:rPr>
              <a:t> : </a:t>
            </a:r>
          </a:p>
          <a:p>
            <a:pPr eaLnBrk="1" hangingPunct="1">
              <a:defRPr/>
            </a:pPr>
            <a:r>
              <a:rPr lang="fr-FR" sz="1200" dirty="0">
                <a:latin typeface="Times New Roman" charset="0"/>
                <a:ea typeface="ＭＳ Ｐゴシック" charset="0"/>
                <a:cs typeface="Times New Roman" charset="0"/>
              </a:rPr>
              <a:t>Les métiers se transforment, évoluent, certains disparaissent et sont remplacés par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autres. Certains régimes professionnels peuvent alors se trouver en difficulté, le nombre de retraités percevant une pension finissant par dépasser le nombre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actifs cotisant. </a:t>
            </a:r>
            <a:r>
              <a:rPr lang="fr-FR" altLang="ja-JP" sz="1200" b="1" dirty="0">
                <a:latin typeface="Times New Roman" charset="0"/>
                <a:ea typeface="ＭＳ Ｐゴシック" charset="0"/>
                <a:cs typeface="Times New Roman" charset="0"/>
              </a:rPr>
              <a:t>En répartition, la compensation démographique</a:t>
            </a:r>
            <a:r>
              <a:rPr lang="fr-FR" altLang="ja-JP" sz="1200" dirty="0">
                <a:latin typeface="Times New Roman" charset="0"/>
                <a:ea typeface="ＭＳ Ｐゴシック" charset="0"/>
                <a:cs typeface="Times New Roman" charset="0"/>
              </a:rPr>
              <a:t> entre les différents régimes existant garantit que, quoi </a:t>
            </a:r>
            <a:r>
              <a:rPr lang="fr-FR" altLang="ja-JP" sz="1200" dirty="0" err="1">
                <a:latin typeface="Times New Roman" charset="0"/>
                <a:ea typeface="ＭＳ Ｐゴシック" charset="0"/>
                <a:cs typeface="Times New Roman" charset="0"/>
              </a:rPr>
              <a:t>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il arrive les droits à retraite seront honorés et les pensions payées </a:t>
            </a:r>
            <a:r>
              <a:rPr lang="fr-FR" altLang="ja-JP" sz="1200" dirty="0" err="1">
                <a:latin typeface="Times New Roman" charset="0"/>
                <a:ea typeface="ＭＳ Ｐゴシック" charset="0"/>
                <a:cs typeface="Times New Roman" charset="0"/>
              </a:rPr>
              <a:t>jusqu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à leur terme. </a:t>
            </a:r>
            <a:r>
              <a:rPr lang="fr-FR" altLang="ja-JP" sz="1200" b="1" dirty="0">
                <a:latin typeface="Times New Roman" charset="0"/>
                <a:ea typeface="ＭＳ Ｐゴシック" charset="0"/>
                <a:cs typeface="Times New Roman" charset="0"/>
              </a:rPr>
              <a:t>Il n</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existe évidemment rien de semblable en capitalisation.</a:t>
            </a:r>
          </a:p>
          <a:p>
            <a:pPr eaLnBrk="1" hangingPunct="1">
              <a:defRPr/>
            </a:pPr>
            <a:r>
              <a:rPr lang="fr-FR" sz="1200" dirty="0">
                <a:latin typeface="Times New Roman" charset="0"/>
                <a:ea typeface="ＭＳ Ｐゴシック" charset="0"/>
                <a:cs typeface="Times New Roman" charset="0"/>
              </a:rPr>
              <a:t>Ainsi </a:t>
            </a:r>
            <a:r>
              <a:rPr lang="fr-FR" sz="1200" dirty="0" err="1">
                <a:latin typeface="Times New Roman" charset="0"/>
                <a:ea typeface="ＭＳ Ｐゴシック" charset="0"/>
                <a:cs typeface="Times New Roman" charset="0"/>
              </a:rPr>
              <a:t>aujourd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hui il n</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y a pratiquement plus de mineurs en activité, donc cotisant. Il reste par contre de nombreux mineurs retraités, lesquels perçoivent normalement leurs pensions.  </a:t>
            </a:r>
          </a:p>
          <a:p>
            <a:pPr eaLnBrk="1" hangingPunct="1">
              <a:defRPr/>
            </a:pPr>
            <a:endParaRPr lang="fr-FR" altLang="ja-JP" sz="1200" dirty="0">
              <a:latin typeface="Times New Roman" charset="0"/>
              <a:ea typeface="ＭＳ Ｐゴシック" charset="0"/>
              <a:cs typeface="Times New Roman" charset="0"/>
            </a:endParaRPr>
          </a:p>
          <a:p>
            <a:pPr eaLnBrk="1" hangingPunct="1">
              <a:defRPr/>
            </a:pPr>
            <a:r>
              <a:rPr lang="fr-FR" sz="1400" b="1" dirty="0">
                <a:latin typeface="Times New Roman" charset="0"/>
                <a:ea typeface="ＭＳ Ｐゴシック" charset="0"/>
                <a:cs typeface="Times New Roman" charset="0"/>
              </a:rPr>
              <a:t>1945 :</a:t>
            </a:r>
            <a:r>
              <a:rPr lang="fr-FR" dirty="0">
                <a:latin typeface="Times New Roman" charset="0"/>
                <a:ea typeface="ＭＳ Ｐゴシック" charset="0"/>
                <a:cs typeface="Times New Roman" charset="0"/>
              </a:rPr>
              <a:t> création de la Sécurité sociale.</a:t>
            </a:r>
          </a:p>
          <a:p>
            <a:pPr eaLnBrk="1" hangingPunct="1">
              <a:defRPr/>
            </a:pPr>
            <a:r>
              <a:rPr lang="fr-FR" dirty="0">
                <a:latin typeface="Times New Roman" charset="0"/>
                <a:ea typeface="ＭＳ Ｐゴシック" charset="0"/>
                <a:cs typeface="Times New Roman" charset="0"/>
              </a:rPr>
              <a:t>Au lendemain de la seconde guerre mondiale, les systèmes de retraite existant pour les salariés du secteur privé étaient des systèmes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ou de branche, non obligatoires, fonctionnant en capitalisation et qui, tous ou presque, avaient fait faillite. Seuls, les salariés du secteur public, fonctionnaires ou employés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entreprises publiques, disposaient de retraites garanties. </a:t>
            </a:r>
            <a:r>
              <a:rPr lang="fr-FR" altLang="ja-JP" dirty="0" err="1">
                <a:latin typeface="Times New Roman" charset="0"/>
                <a:ea typeface="ＭＳ Ｐゴシック" charset="0"/>
                <a:cs typeface="Times New Roman" charset="0"/>
              </a:rPr>
              <a:t>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ils relevaient ou non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une caisse de retraite spécifique, ces salariés percevaient au moment de leur mise à la retraite une pension qui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apparentait à un salaire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inactivité.</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Les créateurs de la sécurité sociale ont alors mis en place un système de retraite par répartition, obligatoire pour tous les salariés du secteur privé, calqué sur celui des salariés du secteur public quant à son principe. L </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objectif assigné à ce système était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aligner à terme la situation des salariés du secteur privé en matière de retraite sur celle des salariés du secteur public. </a:t>
            </a:r>
          </a:p>
          <a:p>
            <a:pPr eaLnBrk="1" hangingPunct="1">
              <a:defRPr/>
            </a:pPr>
            <a:r>
              <a:rPr lang="fr-FR" b="1" dirty="0">
                <a:latin typeface="Times New Roman" charset="0"/>
                <a:ea typeface="ＭＳ Ｐゴシック" charset="0"/>
                <a:cs typeface="Times New Roman" charset="0"/>
              </a:rPr>
              <a:t>1947 :</a:t>
            </a:r>
            <a:r>
              <a:rPr lang="fr-FR" dirty="0">
                <a:latin typeface="Times New Roman" charset="0"/>
                <a:ea typeface="ＭＳ Ｐゴシック" charset="0"/>
                <a:cs typeface="Times New Roman" charset="0"/>
              </a:rPr>
              <a:t> création du régime de retraite des cadres,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a:t>
            </a:r>
          </a:p>
          <a:p>
            <a:pPr eaLnBrk="1" hangingPunct="1">
              <a:defRPr/>
            </a:pPr>
            <a:r>
              <a:rPr lang="fr-FR" dirty="0">
                <a:latin typeface="Times New Roman" charset="0"/>
                <a:ea typeface="ＭＳ Ｐゴシック" charset="0"/>
                <a:cs typeface="Times New Roman" charset="0"/>
              </a:rPr>
              <a:t>La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en 1947 marque un véritable tournant dans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histoire des retraites en France.</a:t>
            </a:r>
          </a:p>
          <a:p>
            <a:pPr eaLnBrk="1" hangingPunct="1">
              <a:defRPr/>
            </a:pPr>
            <a:endParaRPr lang="fr-FR" sz="700"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abord elle consacre le choix du  « TOUT  REPARTITION » pour la retraite en France au moins dans un premier temps concernant la retraite des salariés.</a:t>
            </a:r>
          </a:p>
          <a:p>
            <a:pPr eaLnBrk="1" hangingPunct="1">
              <a:defRPr/>
            </a:pPr>
            <a:r>
              <a:rPr lang="fr-FR" dirty="0">
                <a:latin typeface="Times New Roman" charset="0"/>
                <a:ea typeface="ＭＳ Ｐゴシック" charset="0"/>
                <a:cs typeface="Times New Roman" charset="0"/>
              </a:rPr>
              <a:t>A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époque en effet une partie importante des cadres revendiquait la mise en place à leur intention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régime de retraite par capitalisation pour compléter la retraite de sécurité sociale jugée par trop insuffisante compte tenu de son plafonnement.</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On doit à la CGT et au Ministre du Travail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époque Ambroise CROIZAT, le choix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régime par répartition couvrant complètement les cadres en matière de retraite pour la partie de leur salaire comprise entre un et quatre plafonds de Sécurité sociale (tranche B) puisque ce régime,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donc, régime par répartition a été conçu dès sa mise en place en 1947 pour assurer à 65 ans au salaire moyen tranche B des participants du régime, un taux de remplacement pour 32,5 années soit donc 130 trimestres au régime,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au moins 40 % (comme la Sécurité sociale en tranche A – partie du  salaire inférieure ou égale au plafond) et au plus, à terme, de 80 %.</a:t>
            </a:r>
          </a:p>
          <a:p>
            <a:pPr eaLnBrk="1" hangingPunct="1">
              <a:defRPr/>
            </a:pPr>
            <a:endParaRPr lang="fr-FR" sz="700" dirty="0">
              <a:latin typeface="Times New Roman" charset="0"/>
              <a:ea typeface="ＭＳ Ｐゴシック" charset="0"/>
              <a:cs typeface="Times New Roman" charset="0"/>
            </a:endParaRPr>
          </a:p>
          <a:p>
            <a:pPr eaLnBrk="1" hangingPunct="1">
              <a:defRPr/>
            </a:pPr>
            <a:r>
              <a:rPr lang="fr-FR" b="1" dirty="0">
                <a:latin typeface="Times New Roman" charset="0"/>
                <a:ea typeface="ＭＳ Ｐゴシック" charset="0"/>
                <a:cs typeface="Times New Roman" charset="0"/>
              </a:rPr>
              <a:t>Ce régime ne laissait donc aucune place au développement de régimes de retraite par  capitalisation pour l</a:t>
            </a:r>
            <a:r>
              <a:rPr lang="ja-JP" altLang="fr-FR" b="1">
                <a:latin typeface="Times New Roman" charset="0"/>
                <a:ea typeface="ＭＳ Ｐゴシック" charset="0"/>
                <a:cs typeface="Times New Roman" charset="0"/>
              </a:rPr>
              <a:t>’</a:t>
            </a:r>
            <a:r>
              <a:rPr lang="fr-FR" altLang="ja-JP" b="1" dirty="0">
                <a:latin typeface="Times New Roman" charset="0"/>
                <a:ea typeface="ＭＳ Ｐゴシック" charset="0"/>
                <a:cs typeface="Times New Roman" charset="0"/>
              </a:rPr>
              <a:t>immense majorité des cadres du secteur privé. Seuls ceux d</a:t>
            </a:r>
            <a:r>
              <a:rPr lang="ja-JP" altLang="fr-FR" b="1">
                <a:latin typeface="Times New Roman" charset="0"/>
                <a:ea typeface="ＭＳ Ｐゴシック" charset="0"/>
                <a:cs typeface="Times New Roman" charset="0"/>
              </a:rPr>
              <a:t>’</a:t>
            </a:r>
            <a:r>
              <a:rPr lang="fr-FR" altLang="ja-JP" b="1" dirty="0">
                <a:latin typeface="Times New Roman" charset="0"/>
                <a:ea typeface="ＭＳ Ｐゴシック" charset="0"/>
                <a:cs typeface="Times New Roman" charset="0"/>
              </a:rPr>
              <a:t>entre eux dont le salaire dépassait largement quatre plafonds de sécurité sociale pouvaient être intéressés par de tels régimes</a:t>
            </a:r>
            <a:r>
              <a:rPr lang="fr-FR" altLang="ja-JP" dirty="0">
                <a:latin typeface="Times New Roman" charset="0"/>
                <a:ea typeface="ＭＳ Ｐゴシック" charset="0"/>
                <a:cs typeface="Times New Roman" charset="0"/>
              </a:rPr>
              <a:t>.</a:t>
            </a:r>
          </a:p>
          <a:p>
            <a:pPr eaLnBrk="1" hangingPunct="1">
              <a:defRPr/>
            </a:pPr>
            <a:r>
              <a:rPr lang="fr-FR" dirty="0">
                <a:latin typeface="Times New Roman" charset="0"/>
                <a:ea typeface="ＭＳ Ｐゴシック" charset="0"/>
                <a:cs typeface="Times New Roman" charset="0"/>
              </a:rPr>
              <a:t>Ce régime par répartition ainsi mis en place pour les cadres en 1947, régime interprofessionnel et conventionnel, c</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est-à-dire régi par une Convention collective nationale  (celle du 4 mars 1947 portant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et géré paritairement par le patronat et les organisations signataires de cette Convention collective, a servi de modèle à la plupart des régimes qui se sont créés et développés tout au long des deux décennies qui ont suivi, pour permettre aux salariés cadres comme non-cadres du secteur privé de se constituer des droits à retraite complémentaires de ceux de la Sécurité sociale sur la tranche A de leur salaire, c</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est-à-dire sur la partie de celui-ci inférieure au plafond de la Sécurité sociale.</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Le développement extrêmement rapide de ces régimes (il y en a eu </a:t>
            </a:r>
            <a:r>
              <a:rPr lang="fr-FR" dirty="0" err="1">
                <a:latin typeface="Times New Roman" charset="0"/>
                <a:ea typeface="ＭＳ Ｐゴシック" charset="0"/>
                <a:cs typeface="Times New Roman" charset="0"/>
              </a:rPr>
              <a:t>jusqu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à 51 au total) qui étaient des régimes conventionnels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ou de branche fonctionnant en répartition, explique pourquoi, à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inverse de ce qui existe pour les salariés du secteur public qui ne dépendent pour leur retraite que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seul régime, les salariés du secteur privé dépendent </a:t>
            </a:r>
            <a:r>
              <a:rPr lang="fr-FR" altLang="ja-JP" dirty="0" err="1">
                <a:latin typeface="Times New Roman" charset="0"/>
                <a:ea typeface="ＭＳ Ｐゴシック" charset="0"/>
                <a:cs typeface="Times New Roman" charset="0"/>
              </a:rPr>
              <a:t>aujourd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hui eux, pour leur retraite de deux (ou trois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ils sont cadres ou assimilés au sens de la CCN du 14 mars 1947 portant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régimes de retraite : un régime dit de base et un (ou deux ) régimes complémentaires conventionnels.</a:t>
            </a:r>
          </a:p>
          <a:p>
            <a:pPr eaLnBrk="1" hangingPunct="1">
              <a:defRPr/>
            </a:pPr>
            <a:r>
              <a:rPr lang="fr-FR" b="1" dirty="0">
                <a:latin typeface="Times New Roman" charset="0"/>
                <a:ea typeface="ＭＳ Ｐゴシック" charset="0"/>
                <a:cs typeface="Times New Roman" charset="0"/>
              </a:rPr>
              <a:t>Dans les années qui ont suivi la Libération, ce sont finalement toutes les professions, salariés comme non salariés, qui ont opté pour la répartition, même celles qui avaient en 1945 fait le choix de la capitalisation.</a:t>
            </a:r>
          </a:p>
          <a:p>
            <a:pPr indent="180975" eaLnBrk="1" hangingPunct="1">
              <a:buFontTx/>
              <a:buChar char="•"/>
              <a:defRPr/>
            </a:pPr>
            <a:r>
              <a:rPr lang="fr-FR" sz="1400" b="1" dirty="0">
                <a:latin typeface="Times New Roman" charset="0"/>
                <a:ea typeface="ＭＳ Ｐゴシック" charset="0"/>
                <a:cs typeface="Times New Roman" charset="0"/>
              </a:rPr>
              <a:t>1961 :</a:t>
            </a:r>
            <a:r>
              <a:rPr lang="fr-FR" dirty="0">
                <a:latin typeface="Times New Roman" charset="0"/>
                <a:ea typeface="ＭＳ Ｐゴシック" charset="0"/>
                <a:cs typeface="Times New Roman" charset="0"/>
              </a:rPr>
              <a:t>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ARRCO.</a:t>
            </a:r>
          </a:p>
          <a:p>
            <a:pPr indent="180975" eaLnBrk="1" hangingPunct="1">
              <a:defRPr/>
            </a:pPr>
            <a:r>
              <a:rPr lang="fr-FR" dirty="0">
                <a:latin typeface="Times New Roman" charset="0"/>
                <a:ea typeface="ＭＳ Ｐゴシック" charset="0"/>
                <a:cs typeface="Times New Roman" charset="0"/>
              </a:rPr>
              <a:t>Le régime de retraite des cadres,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était dès sa création en 1947, un régime obligatoire pour tous les cadres du secteur privé sans exception puisque régi par une CCN interprofessionnelle étendue.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affiliation des salariés à ce régime était obligatoire au même titre que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affiliation à la Sécurité sociale, indépendamment donc  de la branche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activité ou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où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exerçait leur activité.</a:t>
            </a:r>
          </a:p>
          <a:p>
            <a:pPr indent="180975" eaLnBrk="1" hangingPunct="1">
              <a:defRPr/>
            </a:pPr>
            <a:endParaRPr lang="fr-FR" dirty="0">
              <a:latin typeface="Times New Roman" charset="0"/>
              <a:ea typeface="ＭＳ Ｐゴシック" charset="0"/>
              <a:cs typeface="Times New Roman" charset="0"/>
            </a:endParaRPr>
          </a:p>
          <a:p>
            <a:pPr indent="180975" eaLnBrk="1" hangingPunct="1">
              <a:defRPr/>
            </a:pPr>
            <a:r>
              <a:rPr lang="fr-FR" dirty="0">
                <a:latin typeface="Times New Roman" charset="0"/>
                <a:ea typeface="ＭＳ Ｐゴシック" charset="0"/>
                <a:cs typeface="Times New Roman" charset="0"/>
              </a:rPr>
              <a:t>Il n</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 allait pas de même pour les régimes complémentaires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ou de branche puisque seuls les salariés relevant des conventions collectives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entreprises ou de branches correspondantes pouvaient y être affiliés.</a:t>
            </a:r>
          </a:p>
          <a:p>
            <a:pPr indent="180975" eaLnBrk="1" hangingPunct="1">
              <a:defRPr/>
            </a:pPr>
            <a:endParaRPr lang="fr-FR" dirty="0">
              <a:latin typeface="Times New Roman" charset="0"/>
              <a:ea typeface="ＭＳ Ｐゴシック" charset="0"/>
              <a:cs typeface="Times New Roman" charset="0"/>
            </a:endParaRPr>
          </a:p>
          <a:p>
            <a:pPr indent="180975" eaLnBrk="1" hangingPunct="1">
              <a:defRPr/>
            </a:pPr>
            <a:r>
              <a:rPr lang="fr-FR" dirty="0">
                <a:latin typeface="Times New Roman" charset="0"/>
                <a:ea typeface="ＭＳ Ｐゴシック" charset="0"/>
                <a:cs typeface="Times New Roman" charset="0"/>
              </a:rPr>
              <a:t>Le besoin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établir un minimum de cohérence et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équité en matière de retraite entre les salariés dépendant de ces différents régimes qui avaient chacun leurs règles de fonctionnement et surtout de sécuriser les retraites </a:t>
            </a:r>
            <a:r>
              <a:rPr lang="fr-FR" altLang="ja-JP" dirty="0" err="1">
                <a:latin typeface="Times New Roman" charset="0"/>
                <a:ea typeface="ＭＳ Ｐゴシック" charset="0"/>
                <a:cs typeface="Times New Roman" charset="0"/>
              </a:rPr>
              <a:t>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ils servaient, a conduit les organisations patronales et syndicales en 1961 à les fédérer au sein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ARRCO (Association des Régimes de Retraites Complémentaires).</a:t>
            </a:r>
          </a:p>
          <a:p>
            <a:pPr eaLnBrk="1" hangingPunct="1">
              <a:defRPr/>
            </a:pPr>
            <a:endParaRPr lang="fr-FR" b="1"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En 1972, </a:t>
            </a:r>
            <a:r>
              <a:rPr lang="fr-FR" b="1" dirty="0">
                <a:latin typeface="Times New Roman" charset="0"/>
                <a:ea typeface="ＭＳ Ｐゴシック" charset="0"/>
                <a:cs typeface="Times New Roman" charset="0"/>
              </a:rPr>
              <a:t>quelques années à peine après les grands mouvements revendicatifs de 1968</a:t>
            </a:r>
            <a:r>
              <a:rPr lang="fr-FR" dirty="0">
                <a:latin typeface="Times New Roman" charset="0"/>
                <a:ea typeface="ＭＳ Ｐゴシック" charset="0"/>
                <a:cs typeface="Times New Roman" charset="0"/>
              </a:rPr>
              <a:t> (ce n</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absolument pas un hasard) le Parlement vote plusieurs lois permettant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améliorer la situation des salariés du secteur privé en matière de retraite.</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Il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agit des lois BOULIN et de la loi généralisant la retraite complémentaire.</a:t>
            </a:r>
          </a:p>
          <a:p>
            <a:pPr eaLnBrk="1" hangingPunct="1">
              <a:defRPr/>
            </a:pPr>
            <a:endParaRPr lang="fr-FR" b="1" dirty="0">
              <a:latin typeface="Times New Roman" charset="0"/>
              <a:ea typeface="ＭＳ Ｐゴシック" charset="0"/>
              <a:cs typeface="Times New Roman" charset="0"/>
            </a:endParaRPr>
          </a:p>
          <a:p>
            <a:pPr eaLnBrk="1" hangingPunct="1">
              <a:defRPr/>
            </a:pPr>
            <a:endParaRPr lang="fr-FR" altLang="ja-JP" dirty="0">
              <a:latin typeface="Times New Roman" charset="0"/>
              <a:ea typeface="ＭＳ Ｐゴシック" charset="0"/>
              <a:cs typeface="Times New Roman" charset="0"/>
            </a:endParaRPr>
          </a:p>
          <a:p>
            <a:pPr eaLnBrk="1" hangingPunct="1">
              <a:defRPr/>
            </a:pPr>
            <a:endParaRPr lang="fr-FR" altLang="ja-JP" sz="1200" dirty="0">
              <a:latin typeface="Times New Roman" charset="0"/>
              <a:ea typeface="ＭＳ Ｐゴシック" charset="0"/>
              <a:cs typeface="Times New Roman"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7</a:t>
            </a:fld>
            <a:endParaRPr lang="fr-FR"/>
          </a:p>
        </p:txBody>
      </p:sp>
    </p:spTree>
    <p:extLst>
      <p:ext uri="{BB962C8B-B14F-4D97-AF65-F5344CB8AC3E}">
        <p14:creationId xmlns:p14="http://schemas.microsoft.com/office/powerpoint/2010/main" val="363278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29</a:t>
            </a:fld>
            <a:endParaRPr lang="fr-FR"/>
          </a:p>
        </p:txBody>
      </p:sp>
    </p:spTree>
    <p:extLst>
      <p:ext uri="{BB962C8B-B14F-4D97-AF65-F5344CB8AC3E}">
        <p14:creationId xmlns:p14="http://schemas.microsoft.com/office/powerpoint/2010/main" val="48826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33</a:t>
            </a:fld>
            <a:endParaRPr lang="fr-FR"/>
          </a:p>
        </p:txBody>
      </p:sp>
    </p:spTree>
    <p:extLst>
      <p:ext uri="{BB962C8B-B14F-4D97-AF65-F5344CB8AC3E}">
        <p14:creationId xmlns:p14="http://schemas.microsoft.com/office/powerpoint/2010/main" val="15702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t>Le temps des femmes est différent du temps des hommes: tâches domestiques. Interruptions de carrières + temps partiel/arrivée des enfants. 43 annuités déjà </a:t>
            </a:r>
            <a:r>
              <a:rPr lang="fr-FR" altLang="fr-FR" dirty="0" err="1"/>
              <a:t>inateignable</a:t>
            </a:r>
            <a:r>
              <a:rPr lang="fr-FR" altLang="fr-FR" dirty="0"/>
              <a:t> pour les hommes, encore moins pour les femmes. Horizon féministe: RTT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37</a:t>
            </a:fld>
            <a:endParaRPr lang="fr-FR"/>
          </a:p>
        </p:txBody>
      </p:sp>
    </p:spTree>
    <p:extLst>
      <p:ext uri="{BB962C8B-B14F-4D97-AF65-F5344CB8AC3E}">
        <p14:creationId xmlns:p14="http://schemas.microsoft.com/office/powerpoint/2010/main" val="104512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40</a:t>
            </a:fld>
            <a:endParaRPr lang="fr-FR"/>
          </a:p>
        </p:txBody>
      </p:sp>
    </p:spTree>
    <p:extLst>
      <p:ext uri="{BB962C8B-B14F-4D97-AF65-F5344CB8AC3E}">
        <p14:creationId xmlns:p14="http://schemas.microsoft.com/office/powerpoint/2010/main" val="237818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41</a:t>
            </a:fld>
            <a:endParaRPr lang="fr-FR"/>
          </a:p>
        </p:txBody>
      </p:sp>
    </p:spTree>
    <p:extLst>
      <p:ext uri="{BB962C8B-B14F-4D97-AF65-F5344CB8AC3E}">
        <p14:creationId xmlns:p14="http://schemas.microsoft.com/office/powerpoint/2010/main" val="160426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43</a:t>
            </a:fld>
            <a:endParaRPr lang="fr-FR"/>
          </a:p>
        </p:txBody>
      </p:sp>
    </p:spTree>
    <p:extLst>
      <p:ext uri="{BB962C8B-B14F-4D97-AF65-F5344CB8AC3E}">
        <p14:creationId xmlns:p14="http://schemas.microsoft.com/office/powerpoint/2010/main" val="78802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44</a:t>
            </a:fld>
            <a:endParaRPr lang="fr-FR"/>
          </a:p>
        </p:txBody>
      </p:sp>
    </p:spTree>
    <p:extLst>
      <p:ext uri="{BB962C8B-B14F-4D97-AF65-F5344CB8AC3E}">
        <p14:creationId xmlns:p14="http://schemas.microsoft.com/office/powerpoint/2010/main" val="3290374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Aucune réforme n’a constitué à remplacer la répartition par la </a:t>
            </a:r>
            <a:r>
              <a:rPr lang="fr-FR" altLang="fr-FR" dirty="0" err="1"/>
              <a:t>capi</a:t>
            </a:r>
            <a:r>
              <a:rPr lang="fr-FR" altLang="fr-FR" dirty="0"/>
              <a:t> car trop sensible. Par contre, baisse continue des droits crée un espace pour le </a:t>
            </a:r>
            <a:r>
              <a:rPr lang="fr-FR" altLang="fr-FR" dirty="0" err="1"/>
              <a:t>développemenbt</a:t>
            </a:r>
            <a:r>
              <a:rPr lang="fr-FR" altLang="fr-FR" dirty="0"/>
              <a:t> de la </a:t>
            </a:r>
            <a:r>
              <a:rPr lang="fr-FR" altLang="fr-FR" dirty="0" err="1"/>
              <a:t>capi</a:t>
            </a:r>
            <a:r>
              <a:rPr lang="fr-FR" altLang="fr-FR" dirty="0"/>
              <a:t> mis en extinction entre 1945 et 1983, essentiellement chez les cadres et professions intermédiaires</a:t>
            </a:r>
          </a:p>
          <a:p>
            <a:r>
              <a:rPr lang="fr-FR" altLang="fr-FR" dirty="0"/>
              <a:t>2003: Création retraite par capitalisation: RAFP public (obligatoire, sur les primes), PERP, PÈRE, PERCO,  </a:t>
            </a:r>
          </a:p>
          <a:p>
            <a:r>
              <a:rPr lang="fr-FR" altLang="fr-FR" dirty="0"/>
              <a:t>2010: Incitations fiscales pour développer les PÈRE/PERCO</a:t>
            </a:r>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48</a:t>
            </a:fld>
            <a:endParaRPr lang="fr-FR"/>
          </a:p>
        </p:txBody>
      </p:sp>
    </p:spTree>
    <p:extLst>
      <p:ext uri="{BB962C8B-B14F-4D97-AF65-F5344CB8AC3E}">
        <p14:creationId xmlns:p14="http://schemas.microsoft.com/office/powerpoint/2010/main" val="938688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spcBef>
                <a:spcPct val="0"/>
              </a:spcBef>
            </a:pPr>
            <a:r>
              <a:rPr lang="fr-FR" altLang="fr-FR" dirty="0"/>
              <a:t>Dans un système de retraite par répartition, dès lors qu’</a:t>
            </a:r>
            <a:r>
              <a:rPr lang="fr-FR" altLang="ja-JP" dirty="0"/>
              <a:t>on exerce une activité, on cotise obligatoirement pour la retraite. Les cotisations versées au régime dont on dépend servent à la fois à financer les pensions de ceux qui sont déjà en retraite et à se constituer ses propres droits à retraite future, droits que l</a:t>
            </a:r>
            <a:r>
              <a:rPr lang="ja-JP" altLang="fr-FR"/>
              <a:t>’</a:t>
            </a:r>
            <a:r>
              <a:rPr lang="fr-FR" altLang="ja-JP" dirty="0"/>
              <a:t>on fera valoir le moment venu.</a:t>
            </a:r>
          </a:p>
          <a:p>
            <a:pPr eaLnBrk="1" hangingPunct="1">
              <a:spcBef>
                <a:spcPct val="0"/>
              </a:spcBef>
            </a:pPr>
            <a:r>
              <a:rPr lang="fr-FR" altLang="fr-FR" dirty="0"/>
              <a:t>Ces droits sont </a:t>
            </a:r>
            <a:r>
              <a:rPr lang="fr-FR" altLang="fr-FR" b="1" dirty="0"/>
              <a:t>aujourd’</a:t>
            </a:r>
            <a:r>
              <a:rPr lang="fr-FR" altLang="ja-JP" b="1" dirty="0"/>
              <a:t>hui</a:t>
            </a:r>
            <a:r>
              <a:rPr lang="fr-FR" altLang="ja-JP" dirty="0"/>
              <a:t> garantis </a:t>
            </a:r>
            <a:r>
              <a:rPr lang="fr-FR" altLang="ja-JP" b="1" dirty="0"/>
              <a:t>collectivement</a:t>
            </a:r>
            <a:r>
              <a:rPr lang="fr-FR" altLang="ja-JP" dirty="0"/>
              <a:t>, </a:t>
            </a:r>
            <a:r>
              <a:rPr lang="fr-FR" altLang="ja-JP" b="1" dirty="0"/>
              <a:t>solidairement </a:t>
            </a:r>
            <a:r>
              <a:rPr lang="fr-FR" altLang="ja-JP" dirty="0"/>
              <a:t>et </a:t>
            </a:r>
            <a:r>
              <a:rPr lang="fr-FR" altLang="ja-JP" b="1" dirty="0"/>
              <a:t>juridiquement </a:t>
            </a:r>
            <a:r>
              <a:rPr lang="fr-FR" altLang="ja-JP" dirty="0"/>
              <a:t>aussi bien en France (arrêt de la Cour de Cassation de novembre 1999 dans le procès AGIRC gagné par l</a:t>
            </a:r>
            <a:r>
              <a:rPr lang="ja-JP" altLang="fr-FR"/>
              <a:t>’</a:t>
            </a:r>
            <a:endParaRPr lang="fr-FR" altLang="ja-JP" dirty="0"/>
          </a:p>
          <a:p>
            <a:pPr eaLnBrk="1" hangingPunct="1">
              <a:spcBef>
                <a:spcPct val="0"/>
              </a:spcBef>
            </a:pPr>
            <a:r>
              <a:rPr lang="fr-FR" altLang="ja-JP" dirty="0"/>
              <a:t>UGICT-CGT) qu’au plan européen (jurisprudence constante de la Cour de Justice de la Communauté européenne).</a:t>
            </a:r>
          </a:p>
          <a:p>
            <a:pPr eaLnBrk="1" hangingPunct="1">
              <a:spcBef>
                <a:spcPct val="0"/>
              </a:spcBef>
            </a:pPr>
            <a:endParaRPr lang="fr-FR" altLang="fr-FR" dirty="0"/>
          </a:p>
          <a:p>
            <a:pPr eaLnBrk="1" hangingPunct="1">
              <a:spcBef>
                <a:spcPct val="0"/>
              </a:spcBef>
            </a:pPr>
            <a:r>
              <a:rPr lang="fr-FR" altLang="fr-FR" dirty="0"/>
              <a:t>Ce qui caractérise un régime de retraite par répartition et le différencie fondamentalement d’un régime de retraite par capitalisation, c’est que le produit des cotisations ne transite pas par les marchés financiers avec les risques de déperdition financière qu’un tel transit comporte. Il est immédiatement reversé sous forme de pensions aux retraités. </a:t>
            </a:r>
          </a:p>
          <a:p>
            <a:pPr eaLnBrk="1" hangingPunct="1">
              <a:spcBef>
                <a:spcPct val="0"/>
              </a:spcBef>
            </a:pPr>
            <a:endParaRPr lang="fr-FR" altLang="fr-FR" dirty="0"/>
          </a:p>
          <a:p>
            <a:pPr eaLnBrk="1" hangingPunct="1">
              <a:spcBef>
                <a:spcPct val="0"/>
              </a:spcBef>
            </a:pPr>
            <a:r>
              <a:rPr lang="fr-FR" altLang="fr-FR" dirty="0"/>
              <a:t>Tout régime dont le mode de fonctionnement fait reposer le financement des pensions sur la constitution de provisions relève donc de la capitalisation.</a:t>
            </a:r>
          </a:p>
          <a:p>
            <a:pPr eaLnBrk="1" hangingPunct="1">
              <a:spcBef>
                <a:spcPct val="0"/>
              </a:spcBef>
            </a:pPr>
            <a:endParaRPr lang="fr-FR" altLang="fr-FR" dirty="0"/>
          </a:p>
          <a:p>
            <a:pPr eaLnBrk="1" hangingPunct="1">
              <a:spcBef>
                <a:spcPct val="0"/>
              </a:spcBef>
            </a:pPr>
            <a:r>
              <a:rPr lang="fr-FR" altLang="fr-FR" dirty="0"/>
              <a:t>C’est le cas en particulier du Régime Additionnel de la Fonction Publique, RAFP, mis en place par la réforme Fillon de 2003 et qui bien que baptisé de « régime par répartition provisionnée » n’est rien d’autre qu’un fonds de pension.</a:t>
            </a:r>
          </a:p>
          <a:p>
            <a:pPr eaLnBrk="1" hangingPunct="1">
              <a:spcBef>
                <a:spcPct val="0"/>
              </a:spcBef>
            </a:pPr>
            <a:r>
              <a:rPr lang="fr-FR" dirty="0"/>
              <a:t>Pour mémoire… la répartition :</a:t>
            </a:r>
          </a:p>
          <a:p>
            <a:pPr lvl="1" eaLnBrk="1" hangingPunct="1">
              <a:lnSpc>
                <a:spcPct val="160000"/>
              </a:lnSpc>
            </a:pPr>
            <a:r>
              <a:rPr lang="fr-FR" altLang="fr-FR" sz="1200" dirty="0"/>
              <a:t> C</a:t>
            </a:r>
            <a:r>
              <a:rPr lang="fr-FR" altLang="fr-FR" sz="1200" dirty="0">
                <a:ea typeface="MS Gothic" panose="020B0609070205080204" pitchFamily="49" charset="-128"/>
              </a:rPr>
              <a:t>’</a:t>
            </a:r>
            <a:r>
              <a:rPr lang="fr-FR" altLang="ja-JP" sz="1200" dirty="0">
                <a:ea typeface="MS Gothic" panose="020B0609070205080204" pitchFamily="49" charset="-128"/>
              </a:rPr>
              <a:t>est la </a:t>
            </a:r>
            <a:r>
              <a:rPr lang="fr-FR" altLang="ja-JP" sz="1200" b="1" dirty="0">
                <a:ea typeface="MS Gothic" panose="020B0609070205080204" pitchFamily="49" charset="-128"/>
              </a:rPr>
              <a:t>solidarité</a:t>
            </a:r>
            <a:r>
              <a:rPr lang="fr-FR" altLang="ja-JP" sz="1200" dirty="0">
                <a:ea typeface="MS Gothic" panose="020B0609070205080204" pitchFamily="49" charset="-128"/>
              </a:rPr>
              <a:t> entre les </a:t>
            </a:r>
            <a:r>
              <a:rPr lang="fr-FR" altLang="ja-JP" sz="1200" b="1" dirty="0">
                <a:ea typeface="MS Gothic" panose="020B0609070205080204" pitchFamily="49" charset="-128"/>
              </a:rPr>
              <a:t>générations </a:t>
            </a:r>
          </a:p>
          <a:p>
            <a:pPr lvl="1" eaLnBrk="1" hangingPunct="1"/>
            <a:r>
              <a:rPr lang="fr-FR" altLang="fr-FR" sz="1200" dirty="0"/>
              <a:t> C</a:t>
            </a:r>
            <a:r>
              <a:rPr lang="fr-FR" altLang="fr-FR" sz="1200" dirty="0">
                <a:ea typeface="MS Gothic" panose="020B0609070205080204" pitchFamily="49" charset="-128"/>
              </a:rPr>
              <a:t>’</a:t>
            </a:r>
            <a:r>
              <a:rPr lang="fr-FR" altLang="ja-JP" sz="1200" dirty="0">
                <a:ea typeface="MS Gothic" panose="020B0609070205080204" pitchFamily="49" charset="-128"/>
              </a:rPr>
              <a:t>est la </a:t>
            </a:r>
            <a:r>
              <a:rPr lang="fr-FR" altLang="ja-JP" sz="1200" b="1" dirty="0">
                <a:ea typeface="MS Gothic" panose="020B0609070205080204" pitchFamily="49" charset="-128"/>
              </a:rPr>
              <a:t>solidarité</a:t>
            </a:r>
            <a:r>
              <a:rPr lang="fr-FR" altLang="ja-JP" sz="1200" dirty="0">
                <a:ea typeface="MS Gothic" panose="020B0609070205080204" pitchFamily="49" charset="-128"/>
              </a:rPr>
              <a:t> entre les </a:t>
            </a:r>
            <a:r>
              <a:rPr lang="fr-FR" altLang="ja-JP" sz="1200" b="1" dirty="0">
                <a:ea typeface="MS Gothic" panose="020B0609070205080204" pitchFamily="49" charset="-128"/>
              </a:rPr>
              <a:t>individus </a:t>
            </a:r>
          </a:p>
          <a:p>
            <a:pPr lvl="1" eaLnBrk="1" hangingPunct="1"/>
            <a:r>
              <a:rPr lang="fr-FR" altLang="fr-FR" sz="1200" dirty="0"/>
              <a:t> C</a:t>
            </a:r>
            <a:r>
              <a:rPr lang="fr-FR" altLang="fr-FR" sz="1200" dirty="0">
                <a:ea typeface="MS Gothic" panose="020B0609070205080204" pitchFamily="49" charset="-128"/>
              </a:rPr>
              <a:t>’</a:t>
            </a:r>
            <a:r>
              <a:rPr lang="fr-FR" altLang="ja-JP" sz="1200" dirty="0">
                <a:ea typeface="MS Gothic" panose="020B0609070205080204" pitchFamily="49" charset="-128"/>
              </a:rPr>
              <a:t>est la </a:t>
            </a:r>
            <a:r>
              <a:rPr lang="fr-FR" altLang="ja-JP" sz="1200" b="1" dirty="0">
                <a:ea typeface="MS Gothic" panose="020B0609070205080204" pitchFamily="49" charset="-128"/>
              </a:rPr>
              <a:t>solidarité</a:t>
            </a:r>
            <a:r>
              <a:rPr lang="fr-FR" altLang="ja-JP" sz="1200" dirty="0">
                <a:ea typeface="MS Gothic" panose="020B0609070205080204" pitchFamily="49" charset="-128"/>
              </a:rPr>
              <a:t> entre les </a:t>
            </a:r>
            <a:r>
              <a:rPr lang="fr-FR" altLang="ja-JP" sz="1200" b="1" dirty="0">
                <a:ea typeface="MS Gothic" panose="020B0609070205080204" pitchFamily="49" charset="-128"/>
              </a:rPr>
              <a:t>professions</a:t>
            </a:r>
          </a:p>
          <a:p>
            <a:pPr marL="0" marR="0" lvl="0" indent="0" algn="l" defTabSz="914400" rtl="0" eaLnBrk="1" fontAlgn="auto" latinLnBrk="0" hangingPunct="1">
              <a:lnSpc>
                <a:spcPct val="100000"/>
              </a:lnSpc>
              <a:spcBef>
                <a:spcPct val="0"/>
              </a:spcBef>
              <a:spcAft>
                <a:spcPts val="0"/>
              </a:spcAft>
              <a:buClrTx/>
              <a:buSzTx/>
              <a:buFontTx/>
              <a:buNone/>
              <a:tabLst/>
              <a:defRPr/>
            </a:pPr>
            <a:r>
              <a:rPr lang="fr-FR" dirty="0"/>
              <a:t>La répartition c’est la sécurité pour chacun des individus appartenant à une même société, assurée et garantie par l’ensemble des individus composant cette société.</a:t>
            </a:r>
          </a:p>
          <a:p>
            <a:pPr algn="just" eaLnBrk="1" hangingPunct="1">
              <a:spcBef>
                <a:spcPct val="0"/>
              </a:spcBef>
            </a:pPr>
            <a:r>
              <a:rPr lang="fr-FR" altLang="fr-FR" sz="1200" dirty="0"/>
              <a:t>Au contraire d’un système d’épargne retraite, dit par capitalisation, </a:t>
            </a:r>
            <a:r>
              <a:rPr lang="fr-FR" altLang="fr-FR" sz="1200" b="1" dirty="0"/>
              <a:t>un système par répartition ne peut pas faire faillite, c’est-à-dire se retrouver en cessation de paiement.</a:t>
            </a:r>
          </a:p>
          <a:p>
            <a:pPr algn="just" eaLnBrk="1" hangingPunct="1">
              <a:spcBef>
                <a:spcPct val="0"/>
              </a:spcBef>
            </a:pPr>
            <a:endParaRPr lang="fr-FR" altLang="fr-FR" sz="1200" dirty="0"/>
          </a:p>
          <a:p>
            <a:pPr algn="just" eaLnBrk="1" hangingPunct="1">
              <a:spcBef>
                <a:spcPct val="0"/>
              </a:spcBef>
            </a:pPr>
            <a:r>
              <a:rPr lang="fr-FR" altLang="fr-FR" sz="1200" dirty="0"/>
              <a:t>En effet, tant qu’il y a des salaires, il y a des cotisations et le versement des pensions est assuré.</a:t>
            </a:r>
          </a:p>
          <a:p>
            <a:pPr algn="just" eaLnBrk="1" hangingPunct="1">
              <a:spcBef>
                <a:spcPct val="0"/>
              </a:spcBef>
            </a:pPr>
            <a:endParaRPr lang="fr-FR" altLang="fr-FR" sz="1200" dirty="0"/>
          </a:p>
          <a:p>
            <a:pPr algn="just" eaLnBrk="1" hangingPunct="1">
              <a:spcBef>
                <a:spcPct val="0"/>
              </a:spcBef>
            </a:pPr>
            <a:r>
              <a:rPr lang="fr-FR" altLang="fr-FR" sz="1200" dirty="0"/>
              <a:t>Or les salaires constituent une assise de financement particulièrement solide et stable, puisqu’ils représentent 60 % du Produit intérieur brut, c’est-à-dire de la masse des richesses créées par le travail, </a:t>
            </a:r>
            <a:r>
              <a:rPr lang="mr-IN" altLang="fr-FR" sz="1200" dirty="0"/>
              <a:t>…</a:t>
            </a:r>
            <a:r>
              <a:rPr lang="fr-FR" altLang="fr-FR" sz="1200" dirty="0"/>
              <a:t> notre travail !</a:t>
            </a:r>
          </a:p>
          <a:p>
            <a:pPr algn="just" eaLnBrk="1" hangingPunct="1">
              <a:spcBef>
                <a:spcPct val="0"/>
              </a:spcBef>
            </a:pPr>
            <a:endParaRPr lang="fr-FR" altLang="fr-FR" sz="1200" dirty="0"/>
          </a:p>
          <a:p>
            <a:pPr algn="just" eaLnBrk="1" hangingPunct="1">
              <a:spcBef>
                <a:spcPct val="0"/>
              </a:spcBef>
            </a:pPr>
            <a:r>
              <a:rPr lang="fr-FR" altLang="fr-FR" sz="1200" dirty="0"/>
              <a:t>Pour qu’un système par répartition fasse faillite, il faudrait qu’il n’y ait plus de salaire versé, c’est-à-dire de production de richesse. Voilà qui invalide le raisonnement selon lequel les jeunes « n’auraient pas de retraite ».  Seule la répartition peut apporter un tel niveau de sécurité.</a:t>
            </a:r>
          </a:p>
          <a:p>
            <a:pPr algn="just" eaLnBrk="1" hangingPunct="1">
              <a:spcBef>
                <a:spcPct val="0"/>
              </a:spcBef>
            </a:pPr>
            <a:endParaRPr lang="fr-FR" altLang="fr-FR" sz="1200" dirty="0"/>
          </a:p>
          <a:p>
            <a:pPr algn="just" eaLnBrk="1" hangingPunct="1">
              <a:spcBef>
                <a:spcPct val="0"/>
              </a:spcBef>
            </a:pPr>
            <a:r>
              <a:rPr lang="fr-FR" altLang="fr-FR" sz="1200" dirty="0"/>
              <a:t>Tout le sujet est en réalité de savoir ce que vaudra la retraite des générations futures. </a:t>
            </a:r>
          </a:p>
          <a:p>
            <a:pPr algn="just" eaLnBrk="1" hangingPunct="1">
              <a:spcBef>
                <a:spcPct val="0"/>
              </a:spcBef>
            </a:pPr>
            <a:endParaRPr lang="fr-FR" altLang="fr-FR" sz="1200" dirty="0"/>
          </a:p>
          <a:p>
            <a:pPr algn="just" eaLnBrk="1" hangingPunct="1">
              <a:spcBef>
                <a:spcPct val="0"/>
              </a:spcBef>
            </a:pPr>
            <a:r>
              <a:rPr lang="fr-FR" altLang="fr-FR" sz="1200" dirty="0"/>
              <a:t>En répartition, le niveau des pensions par rapport aux salaires de fin de carrière (le taux de remplacement) est susceptible de baisser, selon les choix politiques opérés par les gouvernements.</a:t>
            </a:r>
          </a:p>
          <a:p>
            <a:pPr algn="just" eaLnBrk="1" hangingPunct="1">
              <a:spcBef>
                <a:spcPct val="0"/>
              </a:spcBef>
            </a:pPr>
            <a:endParaRPr lang="fr-FR" altLang="fr-FR" sz="1200" dirty="0"/>
          </a:p>
          <a:p>
            <a:pPr algn="just" eaLnBrk="1" hangingPunct="1">
              <a:spcBef>
                <a:spcPct val="0"/>
              </a:spcBef>
            </a:pPr>
            <a:r>
              <a:rPr lang="fr-FR" altLang="fr-FR" sz="1200" dirty="0"/>
              <a:t>C’est le cas lorsque l’on fait fonctionner la répartition </a:t>
            </a:r>
            <a:r>
              <a:rPr lang="fr-FR" altLang="fr-FR" sz="1200" b="1" dirty="0"/>
              <a:t>« à prestations et cotisations négociées »</a:t>
            </a:r>
            <a:r>
              <a:rPr lang="fr-FR" altLang="fr-FR" sz="1200" dirty="0"/>
              <a:t>, comme depuis 1987/1993</a:t>
            </a:r>
            <a:r>
              <a:rPr lang="mr-IN" altLang="fr-FR" sz="1200" dirty="0"/>
              <a:t>…</a:t>
            </a:r>
            <a:r>
              <a:rPr lang="fr-FR" altLang="fr-FR" sz="1200" dirty="0"/>
              <a:t> (mesures Seguin puis réforme Balladur et suivantes)</a:t>
            </a:r>
          </a:p>
          <a:p>
            <a:pPr algn="just" eaLnBrk="1" hangingPunct="1">
              <a:spcBef>
                <a:spcPct val="0"/>
              </a:spcBef>
            </a:pPr>
            <a:endParaRPr lang="fr-FR" altLang="fr-FR" sz="1200" dirty="0"/>
          </a:p>
          <a:p>
            <a:pPr algn="just" eaLnBrk="1" hangingPunct="1">
              <a:spcBef>
                <a:spcPct val="0"/>
              </a:spcBef>
            </a:pPr>
            <a:r>
              <a:rPr lang="fr-FR" altLang="fr-FR" sz="1200" dirty="0"/>
              <a:t>Lorsque l’on fait fonctionner la répartition </a:t>
            </a:r>
            <a:r>
              <a:rPr lang="fr-FR" altLang="fr-FR" sz="1200" b="1" dirty="0"/>
              <a:t>« à cotisations définies »</a:t>
            </a:r>
            <a:r>
              <a:rPr lang="fr-FR" altLang="fr-FR" sz="1200" dirty="0"/>
              <a:t>, le </a:t>
            </a:r>
            <a:r>
              <a:rPr lang="fr-FR" altLang="fr-FR" sz="1200" b="1" dirty="0"/>
              <a:t>montant</a:t>
            </a:r>
            <a:r>
              <a:rPr lang="fr-FR" altLang="fr-FR" sz="1200" dirty="0"/>
              <a:t> des pensions liquidées, </a:t>
            </a:r>
            <a:r>
              <a:rPr lang="fr-FR" altLang="fr-FR" sz="1200" b="1" dirty="0"/>
              <a:t>est appelé à baisser en montant nominal </a:t>
            </a:r>
            <a:r>
              <a:rPr lang="fr-FR" altLang="fr-FR" sz="1200" dirty="0"/>
              <a:t>d’une année sur l’autre, dès qu’il y a une récession.  </a:t>
            </a:r>
          </a:p>
          <a:p>
            <a:pPr algn="just" eaLnBrk="1" hangingPunct="1">
              <a:spcBef>
                <a:spcPct val="0"/>
              </a:spcBef>
            </a:pPr>
            <a:endParaRPr lang="fr-FR" altLang="fr-FR" sz="1200" dirty="0"/>
          </a:p>
          <a:p>
            <a:pPr algn="just" eaLnBrk="1" hangingPunct="1">
              <a:spcBef>
                <a:spcPct val="0"/>
              </a:spcBef>
            </a:pPr>
            <a:r>
              <a:rPr lang="fr-FR" altLang="fr-FR" sz="1200" dirty="0"/>
              <a:t>Pour offrir aux salariés et plus largement aux citoyens les garanties dont ils ont besoin, le système doit prendre un engagement sur le pourcentage des meilleurs salaires de carrière délivré sous forme de pension : il doit fonctionner </a:t>
            </a:r>
            <a:r>
              <a:rPr lang="fr-FR" altLang="fr-FR" sz="1200" b="1" dirty="0"/>
              <a:t>« à  prestations définies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fr-FR" dirty="0"/>
          </a:p>
          <a:p>
            <a:pPr eaLnBrk="1" hangingPunct="1">
              <a:spcBef>
                <a:spcPct val="0"/>
              </a:spcBef>
            </a:pPr>
            <a:endParaRPr lang="fr-FR" alt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49</a:t>
            </a:fld>
            <a:endParaRPr lang="fr-FR"/>
          </a:p>
        </p:txBody>
      </p:sp>
    </p:spTree>
    <p:extLst>
      <p:ext uri="{BB962C8B-B14F-4D97-AF65-F5344CB8AC3E}">
        <p14:creationId xmlns:p14="http://schemas.microsoft.com/office/powerpoint/2010/main" val="70314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spcBef>
                <a:spcPct val="0"/>
              </a:spcBef>
            </a:pPr>
            <a:r>
              <a:rPr lang="fr-FR" altLang="fr-FR" sz="1200" b="1" dirty="0"/>
              <a:t>De 1945 à 1993,  notre système par répartition a fonctionné « à prestations définies », s’assignant pour </a:t>
            </a:r>
            <a:r>
              <a:rPr lang="fr-FR" altLang="fr-FR" sz="1200" b="1" dirty="0">
                <a:solidFill>
                  <a:srgbClr val="CC0000"/>
                </a:solidFill>
              </a:rPr>
              <a:t>objectif politique de garantir à chacun la continuité de son meilleur niveau de vie d’activité</a:t>
            </a:r>
            <a:r>
              <a:rPr lang="fr-FR" altLang="fr-FR" sz="1200" b="1" dirty="0"/>
              <a:t> pendant toute la durée de la retraite. </a:t>
            </a:r>
          </a:p>
          <a:p>
            <a:pPr eaLnBrk="1" hangingPunct="1">
              <a:spcBef>
                <a:spcPct val="0"/>
              </a:spcBef>
            </a:pPr>
            <a:endParaRPr lang="fr-FR" altLang="fr-FR" sz="800" b="1" u="sng" dirty="0"/>
          </a:p>
          <a:p>
            <a:pPr eaLnBrk="1" hangingPunct="1">
              <a:spcBef>
                <a:spcPct val="0"/>
              </a:spcBef>
            </a:pPr>
            <a:r>
              <a:rPr lang="fr-FR" altLang="fr-FR" sz="1200" b="1" u="sng" dirty="0"/>
              <a:t>Solidarité</a:t>
            </a:r>
            <a:r>
              <a:rPr lang="fr-FR" altLang="fr-FR" sz="1200" u="sng" dirty="0"/>
              <a:t> entre les </a:t>
            </a:r>
            <a:r>
              <a:rPr lang="fr-FR" altLang="fr-FR" sz="1200" b="1" u="sng" dirty="0"/>
              <a:t>générations</a:t>
            </a:r>
            <a:r>
              <a:rPr lang="fr-FR" altLang="fr-FR" sz="1200" dirty="0"/>
              <a:t> :</a:t>
            </a:r>
            <a:r>
              <a:rPr lang="fr-FR" altLang="fr-FR" sz="1200" u="sng" dirty="0"/>
              <a:t> </a:t>
            </a:r>
          </a:p>
          <a:p>
            <a:pPr eaLnBrk="1" hangingPunct="1">
              <a:spcBef>
                <a:spcPct val="0"/>
              </a:spcBef>
            </a:pPr>
            <a:r>
              <a:rPr lang="fr-FR" altLang="fr-FR" sz="1200" dirty="0"/>
              <a:t>Chaque génération finance la retraite des générations précédentes, à charge pour </a:t>
            </a:r>
            <a:r>
              <a:rPr lang="fr-FR" altLang="fr-FR" sz="1200" dirty="0" err="1"/>
              <a:t>auxgénérations</a:t>
            </a:r>
            <a:r>
              <a:rPr lang="fr-FR" altLang="fr-FR" sz="1200" dirty="0"/>
              <a:t> suivantes de financer sa propre retraite. Cette solidarité entre les générations permet de faire progresser les pensions au même rythme que les salaires, à condition que le système fonctionne « à prestations définies ».</a:t>
            </a:r>
          </a:p>
          <a:p>
            <a:pPr eaLnBrk="1" hangingPunct="1">
              <a:spcBef>
                <a:spcPct val="0"/>
              </a:spcBef>
            </a:pPr>
            <a:endParaRPr lang="fr-FR" altLang="fr-FR" sz="800" dirty="0"/>
          </a:p>
          <a:p>
            <a:pPr eaLnBrk="1" hangingPunct="1">
              <a:spcBef>
                <a:spcPct val="0"/>
              </a:spcBef>
            </a:pPr>
            <a:r>
              <a:rPr lang="fr-FR" altLang="fr-FR" sz="1200" b="1" dirty="0"/>
              <a:t>Ce financement est assuré collectivement par des cotisations obligatoires sur les salaires. Il repose donc sur l</a:t>
            </a:r>
            <a:r>
              <a:rPr lang="ja-JP" altLang="fr-FR" sz="1200" b="1"/>
              <a:t>’</a:t>
            </a:r>
            <a:r>
              <a:rPr lang="fr-FR" altLang="ja-JP" sz="1200" b="1" dirty="0"/>
              <a:t>ensemble de la richesse créée chaque année dans le pays, ce qui en garantit la pérennité dans le temps.</a:t>
            </a:r>
          </a:p>
          <a:p>
            <a:pPr eaLnBrk="1" hangingPunct="1">
              <a:spcBef>
                <a:spcPct val="0"/>
              </a:spcBef>
            </a:pPr>
            <a:endParaRPr lang="fr-FR" altLang="ja-JP" sz="800" b="1" dirty="0"/>
          </a:p>
          <a:p>
            <a:pPr eaLnBrk="1" hangingPunct="1">
              <a:spcBef>
                <a:spcPct val="0"/>
              </a:spcBef>
            </a:pPr>
            <a:r>
              <a:rPr lang="fr-FR" altLang="fr-FR" sz="1200" dirty="0"/>
              <a:t>Un régime de retraite fonctionnant en capitalisation peut toujours faire faillite : c</a:t>
            </a:r>
            <a:r>
              <a:rPr lang="ja-JP" altLang="fr-FR" sz="1200"/>
              <a:t>’</a:t>
            </a:r>
            <a:r>
              <a:rPr lang="fr-FR" altLang="ja-JP" sz="1200" dirty="0"/>
              <a:t>est en particulier le cas de tous les fonds de pension. Pour </a:t>
            </a:r>
            <a:r>
              <a:rPr lang="fr-FR" altLang="ja-JP" sz="1200" dirty="0" err="1"/>
              <a:t>qu</a:t>
            </a:r>
            <a:r>
              <a:rPr lang="ja-JP" altLang="fr-FR" sz="1200"/>
              <a:t>’</a:t>
            </a:r>
            <a:r>
              <a:rPr lang="fr-FR" altLang="ja-JP" sz="1200" dirty="0"/>
              <a:t>un système de retraite fonctionnant en répartition fasse faillite, il faut que le pays tout entier soit en situation de faillite.</a:t>
            </a:r>
          </a:p>
          <a:p>
            <a:pPr eaLnBrk="1" hangingPunct="1">
              <a:spcBef>
                <a:spcPct val="0"/>
              </a:spcBef>
            </a:pPr>
            <a:endParaRPr lang="fr-FR" altLang="fr-FR" sz="800" dirty="0"/>
          </a:p>
          <a:p>
            <a:pPr eaLnBrk="1" hangingPunct="1">
              <a:spcBef>
                <a:spcPct val="0"/>
              </a:spcBef>
            </a:pPr>
            <a:r>
              <a:rPr lang="fr-FR" altLang="fr-FR" sz="1200" b="1" u="sng" dirty="0"/>
              <a:t>Solidarité</a:t>
            </a:r>
            <a:r>
              <a:rPr lang="fr-FR" altLang="fr-FR" sz="1200" u="sng" dirty="0"/>
              <a:t> entre les </a:t>
            </a:r>
            <a:r>
              <a:rPr lang="fr-FR" altLang="fr-FR" sz="1200" b="1" u="sng" dirty="0"/>
              <a:t>individus</a:t>
            </a:r>
            <a:r>
              <a:rPr lang="fr-FR" altLang="fr-FR" sz="1200" u="sng" dirty="0"/>
              <a:t> : </a:t>
            </a:r>
          </a:p>
          <a:p>
            <a:pPr eaLnBrk="1" hangingPunct="1">
              <a:spcBef>
                <a:spcPct val="0"/>
              </a:spcBef>
            </a:pPr>
            <a:r>
              <a:rPr lang="fr-FR" altLang="fr-FR" sz="1200" b="1" dirty="0"/>
              <a:t>Toute carrière professionnelle comporte évidemment des risques d</a:t>
            </a:r>
            <a:r>
              <a:rPr lang="ja-JP" altLang="fr-FR" sz="1200" b="1"/>
              <a:t>’</a:t>
            </a:r>
            <a:r>
              <a:rPr lang="fr-FR" altLang="ja-JP" sz="1200" b="1" dirty="0"/>
              <a:t>aléas : périodes d</a:t>
            </a:r>
            <a:r>
              <a:rPr lang="ja-JP" altLang="fr-FR" sz="1200" b="1"/>
              <a:t>’</a:t>
            </a:r>
            <a:r>
              <a:rPr lang="fr-FR" altLang="ja-JP" sz="1200" b="1" dirty="0"/>
              <a:t>inactivité forcées</a:t>
            </a:r>
            <a:r>
              <a:rPr lang="fr-FR" altLang="ja-JP" sz="1200" dirty="0"/>
              <a:t> pour cause de chômage, de maladie, de maternité, d</a:t>
            </a:r>
            <a:r>
              <a:rPr lang="ja-JP" altLang="fr-FR" sz="1200"/>
              <a:t>’</a:t>
            </a:r>
            <a:r>
              <a:rPr lang="fr-FR" altLang="ja-JP" sz="1200" dirty="0"/>
              <a:t>invalidité ou même d</a:t>
            </a:r>
            <a:r>
              <a:rPr lang="ja-JP" altLang="fr-FR" sz="1200"/>
              <a:t>’</a:t>
            </a:r>
            <a:r>
              <a:rPr lang="fr-FR" altLang="ja-JP" sz="1200" dirty="0"/>
              <a:t>éducation des enfants. </a:t>
            </a:r>
          </a:p>
          <a:p>
            <a:pPr eaLnBrk="1" hangingPunct="1">
              <a:spcBef>
                <a:spcPct val="0"/>
              </a:spcBef>
            </a:pPr>
            <a:r>
              <a:rPr lang="fr-FR" altLang="fr-FR" sz="1200" b="1" dirty="0"/>
              <a:t>En répartition, ces périodes ouvrent des droits à retraite au même titre que les périodes d</a:t>
            </a:r>
            <a:r>
              <a:rPr lang="ja-JP" altLang="fr-FR" sz="1200" b="1"/>
              <a:t>’</a:t>
            </a:r>
            <a:r>
              <a:rPr lang="fr-FR" altLang="ja-JP" sz="1200" b="1" dirty="0"/>
              <a:t>activité</a:t>
            </a:r>
            <a:r>
              <a:rPr lang="fr-FR" altLang="ja-JP" sz="1200" dirty="0"/>
              <a:t>, ce qui n</a:t>
            </a:r>
            <a:r>
              <a:rPr lang="ja-JP" altLang="fr-FR" sz="1200"/>
              <a:t>’</a:t>
            </a:r>
            <a:r>
              <a:rPr lang="fr-FR" altLang="ja-JP" sz="1200" dirty="0"/>
              <a:t>est absolument pas le cas en capitalisation.</a:t>
            </a:r>
          </a:p>
          <a:p>
            <a:pPr eaLnBrk="1" hangingPunct="1">
              <a:spcBef>
                <a:spcPct val="0"/>
              </a:spcBef>
            </a:pPr>
            <a:endParaRPr lang="fr-FR" altLang="fr-FR" sz="800" dirty="0"/>
          </a:p>
          <a:p>
            <a:pPr eaLnBrk="1" hangingPunct="1">
              <a:spcBef>
                <a:spcPct val="0"/>
              </a:spcBef>
            </a:pPr>
            <a:r>
              <a:rPr lang="fr-FR" altLang="fr-FR" sz="1200" b="1" u="sng" dirty="0"/>
              <a:t>Solidarité</a:t>
            </a:r>
            <a:r>
              <a:rPr lang="fr-FR" altLang="fr-FR" sz="1200" u="sng" dirty="0"/>
              <a:t> entre </a:t>
            </a:r>
            <a:r>
              <a:rPr lang="fr-FR" altLang="fr-FR" sz="1200" b="1" u="sng" dirty="0"/>
              <a:t>professions</a:t>
            </a:r>
            <a:r>
              <a:rPr lang="fr-FR" altLang="fr-FR" sz="1200" u="sng" dirty="0"/>
              <a:t> : </a:t>
            </a:r>
          </a:p>
          <a:p>
            <a:pPr eaLnBrk="1" hangingPunct="1">
              <a:spcBef>
                <a:spcPct val="0"/>
              </a:spcBef>
            </a:pPr>
            <a:r>
              <a:rPr lang="fr-FR" altLang="fr-FR" sz="1200" dirty="0"/>
              <a:t>Les métiers se transforment, évoluent, certains disparaissent et sont remplacés par d</a:t>
            </a:r>
            <a:r>
              <a:rPr lang="ja-JP" altLang="fr-FR" sz="1200"/>
              <a:t>’</a:t>
            </a:r>
            <a:r>
              <a:rPr lang="fr-FR" altLang="ja-JP" sz="1200" dirty="0"/>
              <a:t>autres. Certains régimes professionnels peuvent alors se trouver en difficulté, le nombre de retraités percevant une pension finissant par dépasser le nombre d</a:t>
            </a:r>
            <a:r>
              <a:rPr lang="ja-JP" altLang="fr-FR" sz="1200"/>
              <a:t>’</a:t>
            </a:r>
            <a:r>
              <a:rPr lang="fr-FR" altLang="ja-JP" sz="1200" dirty="0"/>
              <a:t>actifs cotisant. </a:t>
            </a:r>
            <a:r>
              <a:rPr lang="fr-FR" altLang="ja-JP" sz="1200" b="1" dirty="0"/>
              <a:t>En répartition, la compensation démographique</a:t>
            </a:r>
            <a:r>
              <a:rPr lang="fr-FR" altLang="ja-JP" sz="1200" dirty="0"/>
              <a:t> entre les différents régimes existant garantit que, quoi </a:t>
            </a:r>
            <a:r>
              <a:rPr lang="fr-FR" altLang="ja-JP" sz="1200" dirty="0" err="1"/>
              <a:t>qu</a:t>
            </a:r>
            <a:r>
              <a:rPr lang="ja-JP" altLang="fr-FR" sz="1200"/>
              <a:t>’</a:t>
            </a:r>
            <a:r>
              <a:rPr lang="fr-FR" altLang="ja-JP" sz="1200" dirty="0"/>
              <a:t>il arrive les droits à retraite seront honorés et les pensions payées </a:t>
            </a:r>
            <a:r>
              <a:rPr lang="fr-FR" altLang="ja-JP" sz="1200" dirty="0" err="1"/>
              <a:t>jusqu</a:t>
            </a:r>
            <a:r>
              <a:rPr lang="ja-JP" altLang="fr-FR" sz="1200"/>
              <a:t>’</a:t>
            </a:r>
            <a:r>
              <a:rPr lang="fr-FR" altLang="ja-JP" sz="1200" dirty="0"/>
              <a:t>à leur terme. </a:t>
            </a:r>
            <a:r>
              <a:rPr lang="fr-FR" altLang="ja-JP" sz="1200" b="1" dirty="0"/>
              <a:t>Il n</a:t>
            </a:r>
            <a:r>
              <a:rPr lang="ja-JP" altLang="fr-FR" sz="1200" b="1"/>
              <a:t>’</a:t>
            </a:r>
            <a:r>
              <a:rPr lang="fr-FR" altLang="ja-JP" sz="1200" b="1" dirty="0"/>
              <a:t>existe évidemment rien de semblable en capitalisation.</a:t>
            </a:r>
          </a:p>
          <a:p>
            <a:pPr eaLnBrk="1" hangingPunct="1">
              <a:spcBef>
                <a:spcPct val="0"/>
              </a:spcBef>
            </a:pPr>
            <a:r>
              <a:rPr lang="fr-FR" altLang="fr-FR" sz="1200" dirty="0"/>
              <a:t>Ainsi </a:t>
            </a:r>
            <a:r>
              <a:rPr lang="fr-FR" altLang="fr-FR" sz="1200" dirty="0" err="1"/>
              <a:t>aujourd</a:t>
            </a:r>
            <a:r>
              <a:rPr lang="ja-JP" altLang="fr-FR" sz="1200"/>
              <a:t>’</a:t>
            </a:r>
            <a:r>
              <a:rPr lang="fr-FR" altLang="ja-JP" sz="1200" dirty="0"/>
              <a:t>hui il n</a:t>
            </a:r>
            <a:r>
              <a:rPr lang="ja-JP" altLang="fr-FR" sz="1200"/>
              <a:t>’</a:t>
            </a:r>
            <a:r>
              <a:rPr lang="fr-FR" altLang="ja-JP" sz="1200" dirty="0"/>
              <a:t>y a pratiquement plus de mineurs en activité, donc cotisant. Il reste par contre de nombreux mineurs retraités, lesquels perçoivent normalement leurs pensions.  </a:t>
            </a:r>
          </a:p>
          <a:p>
            <a:pPr eaLnBrk="1" hangingPunct="1">
              <a:spcBef>
                <a:spcPct val="0"/>
              </a:spcBef>
            </a:pPr>
            <a:endParaRPr lang="fr-FR" altLang="ja-JP" sz="800" dirty="0"/>
          </a:p>
          <a:p>
            <a:pPr eaLnBrk="1" hangingPunct="1">
              <a:spcBef>
                <a:spcPct val="0"/>
              </a:spcBef>
            </a:pPr>
            <a:r>
              <a:rPr lang="fr-FR" altLang="ja-JP" sz="1200" dirty="0"/>
              <a:t>Dans sa conception actuelle, les solidarités mises en œuvre dans nos régimes par répartition ont pour objectif de neutraliser l’impact des accidents ou des interruptions de carrière sur le calcul des pensions, qu’il s’agisse du chômage, de la maladie, d’une incapacité de travail ou de la maternité.</a:t>
            </a:r>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50</a:t>
            </a:fld>
            <a:endParaRPr lang="fr-FR"/>
          </a:p>
        </p:txBody>
      </p:sp>
    </p:spTree>
    <p:extLst>
      <p:ext uri="{BB962C8B-B14F-4D97-AF65-F5344CB8AC3E}">
        <p14:creationId xmlns:p14="http://schemas.microsoft.com/office/powerpoint/2010/main" val="126198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r>
              <a:rPr lang="fr-FR" dirty="0">
                <a:latin typeface="Times New Roman" charset="0"/>
                <a:ea typeface="ＭＳ Ｐゴシック" charset="0"/>
                <a:cs typeface="Times New Roman" charset="0"/>
              </a:rPr>
              <a:t>A compter de 1993 et de la loi BALLADUR, on peut dire que tout a été mis en </a:t>
            </a:r>
            <a:r>
              <a:rPr lang="fr-FR" dirty="0" err="1">
                <a:latin typeface="Times New Roman" charset="0"/>
                <a:ea typeface="ＭＳ Ｐゴシック" charset="0"/>
                <a:cs typeface="Times New Roman" charset="0"/>
              </a:rPr>
              <a:t>oeuvre</a:t>
            </a:r>
            <a:r>
              <a:rPr lang="fr-FR" dirty="0">
                <a:latin typeface="Times New Roman" charset="0"/>
                <a:ea typeface="ＭＳ Ｐゴシック" charset="0"/>
                <a:cs typeface="Times New Roman" charset="0"/>
              </a:rPr>
              <a:t> pour que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on revienne progressivement sur les acquis des quatre décennies précédentes en matière de retraite. </a:t>
            </a:r>
            <a:r>
              <a:rPr lang="fr-FR" dirty="0"/>
              <a:t>Loi n°93-936 du 22 juillet 1993, dite loi Balladur, opère  </a:t>
            </a:r>
            <a:r>
              <a:rPr lang="fr-FR" dirty="0">
                <a:latin typeface="Times New Roman" charset="0"/>
                <a:ea typeface="ＭＳ Ｐゴシック" charset="0"/>
                <a:cs typeface="Times New Roman" charset="0"/>
              </a:rPr>
              <a:t>cette remise en cause en procédant à des changements dans le mode de calcul des droits à retraite dont les effets sur le montant de ceux-ci étaient difficilement mesurables pour la très grande majorité des salariés. Sans remettre en cause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âge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ouverture du droit à retraite à taux plein fixé à soixante ans depuis le 1er janvier 1983, la loi Balladur programme sur dix ans un allongement progressif de la durée de cotisation, tous régimes de base confondus, exigible pour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obtention du taux plein. Celle-ci est augmentée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trimestre par an à compter du 1er janvier 1994 et </a:t>
            </a:r>
            <a:r>
              <a:rPr lang="fr-FR" altLang="ja-JP" dirty="0" err="1">
                <a:latin typeface="Times New Roman" charset="0"/>
                <a:ea typeface="ＭＳ Ｐゴシック" charset="0"/>
                <a:cs typeface="Times New Roman" charset="0"/>
              </a:rPr>
              <a:t>jusqu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au 1er janvier 2003 inclus. Elle passe donc de 150 trimestres (37,5 années) au 1</a:t>
            </a:r>
            <a:r>
              <a:rPr lang="fr-FR" altLang="ja-JP" baseline="30000" dirty="0">
                <a:latin typeface="Times New Roman" charset="0"/>
                <a:ea typeface="ＭＳ Ｐゴシック" charset="0"/>
                <a:cs typeface="Times New Roman" charset="0"/>
              </a:rPr>
              <a:t>er</a:t>
            </a:r>
            <a:r>
              <a:rPr lang="fr-FR" altLang="ja-JP" dirty="0">
                <a:latin typeface="Times New Roman" charset="0"/>
                <a:ea typeface="ＭＳ Ｐゴシック" charset="0"/>
                <a:cs typeface="Times New Roman" charset="0"/>
              </a:rPr>
              <a:t> janvier 1993 à 160 trimestres (40 années) au 1</a:t>
            </a:r>
            <a:r>
              <a:rPr lang="fr-FR" altLang="ja-JP" baseline="30000" dirty="0">
                <a:latin typeface="Times New Roman" charset="0"/>
                <a:ea typeface="ＭＳ Ｐゴシック" charset="0"/>
                <a:cs typeface="Times New Roman" charset="0"/>
              </a:rPr>
              <a:t>er</a:t>
            </a:r>
            <a:r>
              <a:rPr lang="fr-FR" altLang="ja-JP" dirty="0">
                <a:latin typeface="Times New Roman" charset="0"/>
                <a:ea typeface="ＭＳ Ｐゴシック" charset="0"/>
                <a:cs typeface="Times New Roman" charset="0"/>
              </a:rPr>
              <a:t> janvier 2003. Cette mesure oblige évidemment tous les salariés entrés dans la vie active à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âge de 23 ans ou plus à différer au-delà de 60 ans leur départ en retraite sauf à consentir des abattements, à titre définitif, sur le montant de leur pension de retraite pouvant atteindre 50 % de celui-ci. Sont évidemment concernés au premier chef, les salariés ayant effectué des études supérieures longues.</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Cependant, la durée de référence prise en compte pour le calcul de la pension, et qui figure au dénominateur du rapport de proratisation, reste fixée à 150 trimestres.</a:t>
            </a:r>
          </a:p>
          <a:p>
            <a:pPr eaLnBrk="1" hangingPunct="1">
              <a:defRPr/>
            </a:pPr>
            <a:r>
              <a:rPr lang="fr-FR" dirty="0">
                <a:latin typeface="Times New Roman" charset="0"/>
                <a:ea typeface="ＭＳ Ｐゴシック" charset="0"/>
                <a:cs typeface="Times New Roman" charset="0"/>
              </a:rPr>
              <a:t>De cette manière, la mesure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allongement de la durée de cotisation n</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 aucune répercussion sur le montant des retraites liquidées à 65 ans avec 150 trimestres ou moins de 150 trimestres de cotisation, le coefficient de proratisation qui figure dans la formule de calcul de la pension demeurant inchangé.</a:t>
            </a:r>
            <a:endParaRPr lang="fr-FR" dirty="0">
              <a:latin typeface="Times New Roman" charset="0"/>
              <a:ea typeface="ＭＳ Ｐゴシック" charset="0"/>
              <a:cs typeface="Times New Roman" charset="0"/>
            </a:endParaRPr>
          </a:p>
          <a:p>
            <a:pPr eaLnBrk="1" hangingPunct="1">
              <a:defRPr/>
            </a:pPr>
            <a:endParaRPr lang="fr-FR" altLang="ja-JP"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Les réformes et accords signés entre organisations syndicales patronales et salariales intervenus entre 1945 et 1990 visaient</a:t>
            </a:r>
            <a:r>
              <a:rPr lang="fr-FR" altLang="ja-JP" dirty="0">
                <a:latin typeface="Times New Roman" charset="0"/>
                <a:ea typeface="ＭＳ Ｐゴシック" charset="0"/>
                <a:cs typeface="Times New Roman" charset="0"/>
              </a:rPr>
              <a:t> à aligner en matière de retraite la situation des salariés du secteur privé sur celle du secteur public, alignement pratiquement réalisé au début des années 1990 ; à partir de 1993, les réformes et les accords signés entre organisations patronales et certaines organisations syndicales, ont tous visé à revenir progressivement à la situation qui prévalait en matière de retraite pour les salariés du secteur privé dans les années 50.</a:t>
            </a:r>
          </a:p>
          <a:p>
            <a:pPr eaLnBrk="1" hangingPunct="1">
              <a:defRPr/>
            </a:pPr>
            <a:r>
              <a:rPr lang="fr-FR" dirty="0">
                <a:latin typeface="Times New Roman" charset="0"/>
                <a:ea typeface="ＭＳ Ｐゴシック" charset="0"/>
                <a:cs typeface="Times New Roman" charset="0"/>
              </a:rPr>
              <a:t>On peut dire que le chemin parcouru de 1950 à 1990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à nouveau mais désormais </a:t>
            </a:r>
            <a:r>
              <a:rPr lang="fr-FR" altLang="ja-JP" b="1" dirty="0">
                <a:latin typeface="Times New Roman" charset="0"/>
                <a:ea typeface="ＭＳ Ｐゴシック" charset="0"/>
                <a:cs typeface="Times New Roman" charset="0"/>
              </a:rPr>
              <a:t>en sens inverse. </a:t>
            </a:r>
            <a:r>
              <a:rPr lang="fr-FR" altLang="ja-JP" dirty="0">
                <a:latin typeface="Times New Roman" charset="0"/>
                <a:ea typeface="ＭＳ Ｐゴシック" charset="0"/>
                <a:cs typeface="Times New Roman" charset="0"/>
              </a:rPr>
              <a:t>C</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ce qui s </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appelle « faire tourner la roue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histoire à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envers ».</a:t>
            </a:r>
            <a:endParaRPr lang="fr-FR" dirty="0">
              <a:latin typeface="Times New Roman" charset="0"/>
              <a:ea typeface="ＭＳ Ｐゴシック" charset="0"/>
              <a:cs typeface="Times New Roman" charset="0"/>
            </a:endParaRPr>
          </a:p>
          <a:p>
            <a:endParaRPr lang="fr-FR" altLang="fr-FR" dirty="0"/>
          </a:p>
          <a:p>
            <a:r>
              <a:rPr lang="fr-FR" altLang="fr-FR" dirty="0"/>
              <a:t>1945 – 1993: on aligne la situation des salariés du privé sur ceux du public. Quasi achevé</a:t>
            </a:r>
          </a:p>
          <a:p>
            <a:r>
              <a:rPr lang="fr-FR" altLang="fr-FR" dirty="0"/>
              <a:t>1993: Inversion, retour progressif à la situation des années 50. </a:t>
            </a:r>
          </a:p>
          <a:p>
            <a:r>
              <a:rPr lang="fr-FR" altLang="fr-FR" dirty="0"/>
              <a:t>Financiarisation de l’économie, nouvel ordre mondial </a:t>
            </a:r>
            <a:r>
              <a:rPr lang="fr-FR" altLang="fr-FR" dirty="0" err="1"/>
              <a:t>Tatcher</a:t>
            </a:r>
            <a:r>
              <a:rPr lang="fr-FR" altLang="fr-FR" dirty="0"/>
              <a:t>/Reagan, effondrement de l’URSS. Mais toujours un impact des luttes! </a:t>
            </a:r>
          </a:p>
          <a:p>
            <a:r>
              <a:rPr lang="fr-FR" altLang="fr-FR" dirty="0"/>
              <a:t>1993: Privé: indexation sur les prix, 10 à 25 meilleures années allongement durée de cotisation à 40 annuités. Chute pension/salaire moyen d’activité</a:t>
            </a:r>
          </a:p>
          <a:p>
            <a:r>
              <a:rPr lang="fr-FR" altLang="fr-FR" dirty="0"/>
              <a:t>1995: Jupé: alignement régimes spéciaux/privé. Victoire syndicale: 10 ans de </a:t>
            </a:r>
            <a:r>
              <a:rPr lang="fr-FR" altLang="fr-FR" dirty="0" err="1"/>
              <a:t>répi</a:t>
            </a:r>
            <a:r>
              <a:rPr lang="fr-FR" altLang="fr-FR" dirty="0"/>
              <a:t>!</a:t>
            </a:r>
          </a:p>
          <a:p>
            <a:r>
              <a:rPr lang="fr-FR" altLang="fr-FR" dirty="0"/>
              <a:t>2003: alignement FP/privé (alignement progressif des régimes spéciaux). Augmentation durée de cotisation 165 trimestre (41,5 ans) pour tous</a:t>
            </a:r>
          </a:p>
          <a:p>
            <a:r>
              <a:rPr lang="fr-FR" altLang="fr-FR" dirty="0"/>
              <a:t>2010: 62/67 ans</a:t>
            </a:r>
          </a:p>
          <a:p>
            <a:r>
              <a:rPr lang="fr-FR" altLang="fr-FR" dirty="0"/>
              <a:t>2014: 43 annuités, décalage revalorisation pensions 1</a:t>
            </a:r>
            <a:r>
              <a:rPr lang="fr-FR" altLang="fr-FR" baseline="30000" dirty="0"/>
              <a:t>er</a:t>
            </a:r>
            <a:r>
              <a:rPr lang="fr-FR" altLang="fr-FR" dirty="0"/>
              <a:t> avril (depuis 2010) au 1</a:t>
            </a:r>
            <a:r>
              <a:rPr lang="fr-FR" altLang="fr-FR" baseline="30000" dirty="0"/>
              <a:t>er</a:t>
            </a:r>
            <a:r>
              <a:rPr lang="fr-FR" altLang="fr-FR" dirty="0"/>
              <a:t> octobre. Hausses de cotisations de 0,4 points, intégralement compensé pour la part patronale par la suppression de la branche famille. Compte individuel de pénibilité. Validation d’un trimestre 150h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11</a:t>
            </a:fld>
            <a:endParaRPr lang="fr-FR"/>
          </a:p>
        </p:txBody>
      </p:sp>
    </p:spTree>
    <p:extLst>
      <p:ext uri="{BB962C8B-B14F-4D97-AF65-F5344CB8AC3E}">
        <p14:creationId xmlns:p14="http://schemas.microsoft.com/office/powerpoint/2010/main" val="330044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Bef>
                <a:spcPct val="0"/>
              </a:spcBef>
            </a:pPr>
            <a:r>
              <a:rPr lang="fr-FR" altLang="fr-FR" sz="1000" b="1" dirty="0">
                <a:latin typeface="Calibri" panose="020F0502020204030204" pitchFamily="34" charset="0"/>
              </a:rPr>
              <a:t>Un système « à cotisations définies » atteint donc son équilibre financier en ajustant en permanence ses dépenses à ses ressources. </a:t>
            </a:r>
            <a:r>
              <a:rPr lang="fr-FR" altLang="fr-FR" sz="1000" dirty="0">
                <a:latin typeface="Calibri" panose="020F0502020204030204" pitchFamily="34" charset="0"/>
              </a:rPr>
              <a:t>L’équilibre financier est donc réalisé d’une année sur l’autre : </a:t>
            </a:r>
          </a:p>
          <a:p>
            <a:pPr lvl="1" algn="just">
              <a:spcBef>
                <a:spcPct val="0"/>
              </a:spcBef>
            </a:pPr>
            <a:r>
              <a:rPr lang="fr-FR" altLang="fr-FR" sz="1000" dirty="0">
                <a:latin typeface="Calibri" panose="020F0502020204030204" pitchFamily="34" charset="0"/>
                <a:ea typeface="Times New Roman" panose="02020603050405020304" pitchFamily="18" charset="0"/>
              </a:rPr>
              <a:t> </a:t>
            </a:r>
          </a:p>
          <a:p>
            <a:pPr algn="just">
              <a:spcBef>
                <a:spcPct val="0"/>
              </a:spcBef>
              <a:buFont typeface="Wingdings" panose="05000000000000000000" pitchFamily="2" charset="2"/>
              <a:buChar char="Ø"/>
            </a:pPr>
            <a:r>
              <a:rPr lang="fr-FR" altLang="fr-FR" sz="1000" dirty="0">
                <a:latin typeface="Calibri" panose="020F0502020204030204" pitchFamily="34" charset="0"/>
              </a:rPr>
              <a:t>en réduisant le montant des rentes liquidées (en Suède baisse de 3 % en 2010, de 4,3 % en 2011, de 2,7 % en 2014, soit une baisse de 9,67 % en 4 ans !) </a:t>
            </a:r>
          </a:p>
          <a:p>
            <a:pPr algn="just">
              <a:spcBef>
                <a:spcPct val="0"/>
              </a:spcBef>
              <a:buFont typeface="Wingdings" panose="05000000000000000000" pitchFamily="2" charset="2"/>
              <a:buChar char="Ø"/>
            </a:pPr>
            <a:r>
              <a:rPr lang="fr-FR" altLang="fr-FR" sz="1000" dirty="0">
                <a:latin typeface="Calibri" panose="020F0502020204030204" pitchFamily="34" charset="0"/>
              </a:rPr>
              <a:t>en réduisant le niveau des futures prestations par rapport au salaire de fin d’activité</a:t>
            </a:r>
          </a:p>
          <a:p>
            <a:pPr algn="just">
              <a:spcBef>
                <a:spcPct val="0"/>
              </a:spcBef>
            </a:pPr>
            <a:endParaRPr lang="fr-FR" altLang="fr-FR" sz="700" dirty="0">
              <a:latin typeface="Calibri" panose="020F0502020204030204" pitchFamily="34" charset="0"/>
            </a:endParaRPr>
          </a:p>
          <a:p>
            <a:pPr algn="just">
              <a:spcBef>
                <a:spcPct val="0"/>
              </a:spcBef>
            </a:pPr>
            <a:r>
              <a:rPr lang="fr-FR" altLang="fr-FR" sz="1100" dirty="0">
                <a:latin typeface="Calibri" panose="020F0502020204030204" pitchFamily="34" charset="0"/>
              </a:rPr>
              <a:t>Cela s’opère en Suède automatiquement, grâce à un </a:t>
            </a:r>
            <a:r>
              <a:rPr lang="fr-FR" altLang="fr-FR" sz="1100" b="1" dirty="0">
                <a:latin typeface="Calibri" panose="020F0502020204030204" pitchFamily="34" charset="0"/>
              </a:rPr>
              <a:t>mécanisme d’équilibrage automatique (MEA) </a:t>
            </a:r>
            <a:r>
              <a:rPr lang="fr-FR" altLang="fr-FR" sz="1100" dirty="0">
                <a:latin typeface="Calibri" panose="020F0502020204030204" pitchFamily="34" charset="0"/>
              </a:rPr>
              <a:t>dont la fonction est d’aligner chaque année les dépenses sur les ressources.</a:t>
            </a:r>
          </a:p>
          <a:p>
            <a:pPr algn="just">
              <a:spcBef>
                <a:spcPct val="0"/>
              </a:spcBef>
            </a:pPr>
            <a:endParaRPr lang="fr-FR" altLang="fr-FR" sz="1000" b="1" dirty="0">
              <a:solidFill>
                <a:srgbClr val="FF0000"/>
              </a:solidFill>
              <a:latin typeface="Calibri" panose="020F0502020204030204" pitchFamily="34" charset="0"/>
            </a:endParaRPr>
          </a:p>
          <a:p>
            <a:pPr algn="just">
              <a:spcBef>
                <a:spcPct val="0"/>
              </a:spcBef>
            </a:pPr>
            <a:r>
              <a:rPr lang="fr-FR" altLang="fr-FR" sz="1000" b="1" dirty="0">
                <a:solidFill>
                  <a:srgbClr val="FF0000"/>
                </a:solidFill>
                <a:latin typeface="Calibri" panose="020F0502020204030204" pitchFamily="34" charset="0"/>
              </a:rPr>
              <a:t>Les salariés cotisent donc à l’aveugle, sans savoir quel sera leur niveau de vie à la retraite.</a:t>
            </a:r>
          </a:p>
          <a:p>
            <a:pPr algn="just">
              <a:spcBef>
                <a:spcPct val="0"/>
              </a:spcBef>
            </a:pPr>
            <a:r>
              <a:rPr lang="fr-FR" altLang="fr-FR" sz="1000" dirty="0">
                <a:latin typeface="Calibri" panose="020F0502020204030204" pitchFamily="34" charset="0"/>
              </a:rPr>
              <a:t> </a:t>
            </a:r>
          </a:p>
          <a:p>
            <a:pPr algn="just">
              <a:spcBef>
                <a:spcPct val="0"/>
              </a:spcBef>
            </a:pPr>
            <a:r>
              <a:rPr lang="fr-FR" altLang="fr-FR" sz="1000" b="1" dirty="0">
                <a:latin typeface="Calibri" panose="020F0502020204030204" pitchFamily="34" charset="0"/>
              </a:rPr>
              <a:t>Une logique aux antipodes du système de retraite français qui a été conçu pour garantir la continuité du niveau de vie lors du passage de l’activité à la retraite, et pour garantir ensuite, une évolution en moyenne identique du pouvoir d’achat des retraités et des salariés en activité, en indexant les pensions sur l’évolution des salaires.</a:t>
            </a:r>
            <a:r>
              <a:rPr lang="fr-FR" altLang="fr-FR" sz="1000" dirty="0">
                <a:latin typeface="Calibri" panose="020F0502020204030204" pitchFamily="34" charset="0"/>
              </a:rPr>
              <a:t> </a:t>
            </a:r>
          </a:p>
          <a:p>
            <a:pPr algn="just">
              <a:spcBef>
                <a:spcPct val="0"/>
              </a:spcBef>
            </a:pPr>
            <a:endParaRPr lang="fr-FR" altLang="fr-FR" sz="700" dirty="0"/>
          </a:p>
          <a:p>
            <a:pPr algn="just">
              <a:spcBef>
                <a:spcPct val="0"/>
              </a:spcBef>
            </a:pPr>
            <a:r>
              <a:rPr lang="fr-FR" altLang="fr-FR" sz="1000" dirty="0"/>
              <a:t>Le système suédois a été mis en place en 2003 après avoir été adopté par le Parlement suédois en 1994 par 85 % des voix. Il n’aura pas fallu longtemps aux Suédois pour mesurer l’ampleur de la catastrophe !</a:t>
            </a:r>
          </a:p>
          <a:p>
            <a:pPr algn="just">
              <a:spcBef>
                <a:spcPct val="0"/>
              </a:spcBef>
            </a:pPr>
            <a:endParaRPr lang="fr-FR" altLang="fr-FR" sz="700" dirty="0"/>
          </a:p>
          <a:p>
            <a:pPr algn="just">
              <a:spcBef>
                <a:spcPct val="0"/>
              </a:spcBef>
            </a:pPr>
            <a:r>
              <a:rPr lang="fr-FR" altLang="fr-FR" sz="1000" dirty="0"/>
              <a:t>En 2010, suite à la crise de 2008, compte tenu du déclenchement du MEA (mécanisme d’équilibrage automatique),  toutes les rentes auraient dues être diminuées de 4,5 %. Mais le gouvernement suédois a décidé d</a:t>
            </a:r>
            <a:r>
              <a:rPr lang="ja-JP" altLang="fr-FR" sz="1000" dirty="0"/>
              <a:t>’</a:t>
            </a:r>
            <a:r>
              <a:rPr lang="fr-FR" altLang="ja-JP" sz="1000" dirty="0"/>
              <a:t>atténuer ce choc pour les retraités, en compensant la baisse de leurs revenus par des mesures fiscales, ramenant celle-ci à 3 %. En 2011 et 2014 de nouvelles baisses sont intervenues (- 4,3% et -2,7 %).</a:t>
            </a:r>
          </a:p>
          <a:p>
            <a:pPr algn="just">
              <a:spcBef>
                <a:spcPct val="0"/>
              </a:spcBef>
            </a:pPr>
            <a:endParaRPr lang="fr-FR" altLang="fr-FR" sz="700" dirty="0"/>
          </a:p>
          <a:p>
            <a:pPr algn="just">
              <a:spcBef>
                <a:spcPct val="0"/>
              </a:spcBef>
            </a:pPr>
            <a:r>
              <a:rPr lang="fr-FR" altLang="fr-FR" sz="1000" dirty="0"/>
              <a:t>Du coup, le consensus droite/gauche, ayant permis la réforme suédoise a volé en éclats, surtout depuis que le Premier Ministre suédois, Fredrik </a:t>
            </a:r>
            <a:r>
              <a:rPr lang="fr-FR" altLang="fr-FR" sz="1000" dirty="0" err="1"/>
              <a:t>Reinfeldt</a:t>
            </a:r>
            <a:r>
              <a:rPr lang="fr-FR" altLang="fr-FR" sz="1000" dirty="0"/>
              <a:t> a déclaré en février 2012 que </a:t>
            </a:r>
            <a:r>
              <a:rPr lang="fr-FR" altLang="fr-FR" sz="1000" b="1" dirty="0"/>
              <a:t>les actifs devraient travailler jusqu’à 75 ans s’ils veulent pouvoir bénéficier du même niveau de retraite qu’en 2011</a:t>
            </a:r>
            <a:r>
              <a:rPr lang="fr-FR" altLang="fr-FR" sz="1000" dirty="0"/>
              <a:t>.</a:t>
            </a:r>
          </a:p>
          <a:p>
            <a:endParaRPr lang="fr-FR" dirty="0"/>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51</a:t>
            </a:fld>
            <a:endParaRPr lang="fr-FR"/>
          </a:p>
        </p:txBody>
      </p:sp>
    </p:spTree>
    <p:extLst>
      <p:ext uri="{BB962C8B-B14F-4D97-AF65-F5344CB8AC3E}">
        <p14:creationId xmlns:p14="http://schemas.microsoft.com/office/powerpoint/2010/main" val="342524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latin typeface="Times New Roman" charset="0"/>
                <a:ea typeface="ＭＳ Ｐゴシック" charset="0"/>
                <a:cs typeface="Times New Roman" charset="0"/>
              </a:rPr>
              <a:t>des changements dans le mode de calcul des droits à retraite dont les effets sur le montant de ceux-ci étaient difficilement mesurables pour la très grande majorité des salariés</a:t>
            </a:r>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52</a:t>
            </a:fld>
            <a:endParaRPr lang="fr-FR"/>
          </a:p>
        </p:txBody>
      </p:sp>
    </p:spTree>
    <p:extLst>
      <p:ext uri="{BB962C8B-B14F-4D97-AF65-F5344CB8AC3E}">
        <p14:creationId xmlns:p14="http://schemas.microsoft.com/office/powerpoint/2010/main" val="117975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0" i="0" u="none" strike="noStrike" baseline="0" dirty="0">
                <a:latin typeface="Helvetica" panose="020B0604020202020204" pitchFamily="34" charset="0"/>
              </a:rPr>
              <a:t>Depuis la création de la CSG en 1991, les impôts de différentes formes n’ont cessé de prendre de l’ampleur dans le financement de la Sécurité sociale. Aujourd’hui, 46,3 % des recettes de la Sécurité sociale</a:t>
            </a:r>
          </a:p>
          <a:p>
            <a:pPr algn="l"/>
            <a:r>
              <a:rPr lang="fr-FR" sz="1200" b="0" i="0" u="none" strike="noStrike" baseline="0" dirty="0">
                <a:latin typeface="Helvetica" panose="020B0604020202020204" pitchFamily="34" charset="0"/>
              </a:rPr>
              <a:t>sont issues des impôts (impôts, taxes affectés et CSG). En contrepartie, la part des cotisations sociales n’est plus que de 47,6 %, contre 92,2 % en 1990. Ce basculement n’est pas sans conséquences.</a:t>
            </a:r>
          </a:p>
          <a:p>
            <a:pPr algn="l"/>
            <a:r>
              <a:rPr lang="fr-FR" sz="1200" b="1" i="0" u="none" strike="noStrike" baseline="0" dirty="0">
                <a:solidFill>
                  <a:srgbClr val="00FFFF"/>
                </a:solidFill>
                <a:latin typeface="BerninoSans-Bold"/>
              </a:rPr>
              <a:t>La CSG ne permet pas d’acquérir des droits </a:t>
            </a:r>
            <a:r>
              <a:rPr lang="fr-FR" sz="1200" b="0" i="0" u="none" strike="noStrike" baseline="0" dirty="0">
                <a:solidFill>
                  <a:srgbClr val="000000"/>
                </a:solidFill>
                <a:latin typeface="Helvetica" panose="020B0604020202020204" pitchFamily="34" charset="0"/>
              </a:rPr>
              <a:t>Aucun droit n’est associé à̀ la CSG (ni aux impôts et taxes </a:t>
            </a:r>
            <a:r>
              <a:rPr lang="fr-FR" sz="1200" b="0" i="0" u="none" strike="noStrike" baseline="0" dirty="0" err="1">
                <a:solidFill>
                  <a:srgbClr val="000000"/>
                </a:solidFill>
                <a:latin typeface="Helvetica" panose="020B0604020202020204" pitchFamily="34" charset="0"/>
              </a:rPr>
              <a:t>affectés</a:t>
            </a:r>
            <a:r>
              <a:rPr lang="fr-FR" sz="1200" b="0" i="0" u="none" strike="noStrike" baseline="0" dirty="0">
                <a:solidFill>
                  <a:srgbClr val="000000"/>
                </a:solidFill>
                <a:latin typeface="Helvetica" panose="020B0604020202020204" pitchFamily="34" charset="0"/>
              </a:rPr>
              <a:t> à la Sécurité sociale), contrairement aux cotisations sociales. On passe donc d’un système assurantiel</a:t>
            </a:r>
          </a:p>
          <a:p>
            <a:pPr algn="l"/>
            <a:r>
              <a:rPr lang="fr-FR" sz="1200" b="0" i="0" u="none" strike="noStrike" baseline="0" dirty="0">
                <a:solidFill>
                  <a:srgbClr val="000000"/>
                </a:solidFill>
                <a:latin typeface="Helvetica" panose="020B0604020202020204" pitchFamily="34" charset="0"/>
              </a:rPr>
              <a:t>à̀ un système assistanciel dans lequel la Sécurité sociale est laissée au bon-vouloir des gouvernements. Nous ne </a:t>
            </a:r>
            <a:r>
              <a:rPr lang="fr-FR" sz="1200" b="0" i="0" u="none" strike="noStrike" baseline="0" dirty="0">
                <a:latin typeface="Helvetica" panose="020B0604020202020204" pitchFamily="34" charset="0"/>
              </a:rPr>
              <a:t>pouvons le tolérer. La Sécurité́ sociale n’est pas un cadeau, c’est un droit, conquis par les </a:t>
            </a:r>
            <a:r>
              <a:rPr lang="fr-FR" sz="1200" b="0" i="0" u="none" strike="noStrike" baseline="0" dirty="0" err="1">
                <a:latin typeface="Helvetica" panose="020B0604020202020204" pitchFamily="34" charset="0"/>
              </a:rPr>
              <a:t>travailleur·se·s</a:t>
            </a:r>
            <a:r>
              <a:rPr lang="fr-FR" sz="1200" b="0" i="0" u="none" strike="noStrike" baseline="0" dirty="0">
                <a:latin typeface="Helvetica" panose="020B0604020202020204" pitchFamily="34" charset="0"/>
              </a:rPr>
              <a:t> et devant être géré</a:t>
            </a:r>
          </a:p>
          <a:p>
            <a:pPr algn="l"/>
            <a:r>
              <a:rPr lang="fr-FR" sz="1200" b="0" i="0" u="none" strike="noStrike" baseline="0" dirty="0">
                <a:latin typeface="Helvetica" panose="020B0604020202020204" pitchFamily="34" charset="0"/>
              </a:rPr>
              <a:t>par elles et eux-mêmes. </a:t>
            </a:r>
            <a:r>
              <a:rPr lang="fr-FR" sz="1200" b="1" i="0" u="none" strike="noStrike" baseline="0" dirty="0">
                <a:solidFill>
                  <a:srgbClr val="00FFFF"/>
                </a:solidFill>
                <a:latin typeface="BerninoSans-Bold"/>
              </a:rPr>
              <a:t>Une remise en cause de la gestion par les salarié·e·s</a:t>
            </a:r>
          </a:p>
          <a:p>
            <a:pPr algn="l"/>
            <a:r>
              <a:rPr lang="fr-FR" sz="1200" b="0" i="0" u="none" strike="noStrike" baseline="0" dirty="0">
                <a:solidFill>
                  <a:srgbClr val="000000"/>
                </a:solidFill>
                <a:latin typeface="Helvetica" panose="020B0604020202020204" pitchFamily="34" charset="0"/>
              </a:rPr>
              <a:t>Ce basculement sert également à̀ justifier l’autoritarisme du gouvernement et le balayage de la logique paritaire pour ce qui a trait à la Sécurité sociale et plus largement – il suffit de penser à la réforme de l’assurance chômage, dont la brutalité sur le fond comme sur la forme est un triste révélateur du projet gouvernemental de casse de notre modèle social. Contre l’étatisation, nous revendiquons le retour à̀ un financement de la Sécurité sociale assis sur la cotisation sociale.</a:t>
            </a:r>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54</a:t>
            </a:fld>
            <a:endParaRPr lang="fr-FR"/>
          </a:p>
        </p:txBody>
      </p:sp>
    </p:spTree>
    <p:extLst>
      <p:ext uri="{BB962C8B-B14F-4D97-AF65-F5344CB8AC3E}">
        <p14:creationId xmlns:p14="http://schemas.microsoft.com/office/powerpoint/2010/main" val="575471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t>Tout le monde a besoin d’avoir la continuité du niveau de vie pour qu’une partie de la capitalisation ne se désolidarise pas de la répartition</a:t>
            </a:r>
          </a:p>
          <a:p>
            <a:br>
              <a:rPr lang="fr-FR" sz="800" dirty="0">
                <a:solidFill>
                  <a:srgbClr val="DB3151"/>
                </a:solidFill>
              </a:rPr>
            </a:br>
            <a:r>
              <a:rPr lang="fr-FR" sz="1200" dirty="0">
                <a:latin typeface="Lato Light" panose="020F0302020204030203" pitchFamily="34" charset="77"/>
              </a:rPr>
              <a:t>Le taux de remplacement moyen des plus aisés a déjà chuté </a:t>
            </a:r>
            <a:br>
              <a:rPr lang="fr-FR" sz="1200" dirty="0">
                <a:latin typeface="Lato Light" panose="020F0302020204030203" pitchFamily="34" charset="77"/>
              </a:rPr>
            </a:br>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55</a:t>
            </a:fld>
            <a:endParaRPr lang="fr-FR"/>
          </a:p>
        </p:txBody>
      </p:sp>
    </p:spTree>
    <p:extLst>
      <p:ext uri="{BB962C8B-B14F-4D97-AF65-F5344CB8AC3E}">
        <p14:creationId xmlns:p14="http://schemas.microsoft.com/office/powerpoint/2010/main" val="1608991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t>Problématique des étudiants salariés qui font leur cursus sur plus d’années pour payer leurs études.</a:t>
            </a:r>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59</a:t>
            </a:fld>
            <a:endParaRPr lang="fr-FR"/>
          </a:p>
        </p:txBody>
      </p:sp>
    </p:spTree>
    <p:extLst>
      <p:ext uri="{BB962C8B-B14F-4D97-AF65-F5344CB8AC3E}">
        <p14:creationId xmlns:p14="http://schemas.microsoft.com/office/powerpoint/2010/main" val="326826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FR" dirty="0">
                <a:solidFill>
                  <a:schemeClr val="bg1"/>
                </a:solidFill>
              </a:rPr>
              <a:t>*(Cour des comptes 2019)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ltLang="fr-FR" sz="1200" dirty="0"/>
              <a:t>Nos propositions coûtent environ 100 Mds/an</a:t>
            </a:r>
          </a:p>
          <a:p>
            <a:pPr marL="0" indent="0">
              <a:buFont typeface="Arial" panose="020B0604020202020204" pitchFamily="34" charset="0"/>
              <a:buNone/>
            </a:pP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altLang="fr-FR" dirty="0"/>
              <a:t>Cette question n'a presque jamais était abordée par les spécialistes. Seule </a:t>
            </a:r>
            <a:r>
              <a:rPr lang="fr-FR" altLang="fr-FR" dirty="0">
                <a:hlinkClick r:id="rId3"/>
              </a:rPr>
              <a:t>une étude menée</a:t>
            </a:r>
            <a:r>
              <a:rPr lang="fr-FR" altLang="fr-FR" dirty="0"/>
              <a:t> par la Caisse nationale d'assurance vieillesse (CNAV) en 2011, à la demande de la CGT, s'en est saisie. En se basant sur l'hypothèse d'un alignement des salaires des femmes sur ceux des hommes à partir de 2023, la CNAV devrait dépenser 13 milliards d'euros supplémentaires sur la période 2012-2050 mais recevrait 18,5 milliards d'euros de recettes supplémentaires, soit un solde positif de 5,5 milliards d'euros. En revanche,</a:t>
            </a:r>
            <a:r>
              <a:rPr lang="fr-FR" altLang="fr-FR" i="1" dirty="0"/>
              <a:t> "il est probable qu'au delà de l'horizon 2050, la mesure générerait plus de dépenses que de ressources (vers 2060)"</a:t>
            </a:r>
            <a:r>
              <a:rPr lang="fr-FR" altLang="fr-FR" dirty="0"/>
              <a:t>, conclut l'étude.</a:t>
            </a:r>
            <a:endParaRPr lang="fr-FR" altLang="fr-FR" sz="1800" dirty="0">
              <a:cs typeface="Calibri" panose="020F0502020204030204" pitchFamily="34" charset="0"/>
            </a:endParaRPr>
          </a:p>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61</a:t>
            </a:fld>
            <a:endParaRPr lang="fr-FR"/>
          </a:p>
        </p:txBody>
      </p:sp>
    </p:spTree>
    <p:extLst>
      <p:ext uri="{BB962C8B-B14F-4D97-AF65-F5344CB8AC3E}">
        <p14:creationId xmlns:p14="http://schemas.microsoft.com/office/powerpoint/2010/main" val="203466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fr-FR" altLang="fr-FR" dirty="0"/>
              <a:t>Le financement de ces propositions représente près de 20 points de cotisation supplémentaire sur 40 ans soit 0,5 point par  an.</a:t>
            </a:r>
          </a:p>
          <a:p>
            <a:pPr eaLnBrk="1" hangingPunct="1"/>
            <a:endParaRPr lang="fr-FR" altLang="fr-FR" dirty="0"/>
          </a:p>
          <a:p>
            <a:pPr eaLnBrk="1" hangingPunct="1"/>
            <a:r>
              <a:rPr lang="fr-FR" altLang="fr-FR" dirty="0"/>
              <a:t>C</a:t>
            </a:r>
            <a:r>
              <a:rPr lang="ja-JP" altLang="fr-FR"/>
              <a:t>’</a:t>
            </a:r>
            <a:r>
              <a:rPr lang="fr-FR" altLang="ja-JP" dirty="0"/>
              <a:t>est un effort aisément réalisable : du reste il a déjà été réalisé de 1971 à 1991 (+ 0,4 pt / an). Et c</a:t>
            </a:r>
            <a:r>
              <a:rPr lang="ja-JP" altLang="fr-FR"/>
              <a:t>’</a:t>
            </a:r>
            <a:r>
              <a:rPr lang="fr-FR" altLang="ja-JP" dirty="0"/>
              <a:t>est heureux car sans un effort comparable les retraites n</a:t>
            </a:r>
            <a:r>
              <a:rPr lang="ja-JP" altLang="fr-FR"/>
              <a:t>’</a:t>
            </a:r>
            <a:r>
              <a:rPr lang="fr-FR" altLang="ja-JP" dirty="0"/>
              <a:t>auraient pas atteint en 2001 en moyenne 78% du revenu d</a:t>
            </a:r>
            <a:r>
              <a:rPr lang="ja-JP" altLang="fr-FR"/>
              <a:t>’</a:t>
            </a:r>
            <a:r>
              <a:rPr lang="fr-FR" altLang="ja-JP" dirty="0"/>
              <a:t>activité.</a:t>
            </a:r>
          </a:p>
          <a:p>
            <a:pPr eaLnBrk="1" hangingPunct="1"/>
            <a:endParaRPr lang="fr-FR" altLang="fr-FR" dirty="0"/>
          </a:p>
          <a:p>
            <a:pPr eaLnBrk="1" hangingPunct="1"/>
            <a:r>
              <a:rPr lang="fr-FR" altLang="fr-FR" dirty="0"/>
              <a:t>De plus, d</a:t>
            </a:r>
            <a:r>
              <a:rPr lang="ja-JP" altLang="fr-FR"/>
              <a:t>’</a:t>
            </a:r>
            <a:r>
              <a:rPr lang="fr-FR" altLang="ja-JP" dirty="0"/>
              <a:t>ici 2040, le COR indique que notre revenu annuel progressera de 1,6 % à 1,8 % par an en moyenne, en sorte que cette augmentation de cotisation ne compromettrait pas l</a:t>
            </a:r>
            <a:r>
              <a:rPr lang="ja-JP" altLang="fr-FR"/>
              <a:t>’</a:t>
            </a:r>
            <a:r>
              <a:rPr lang="fr-FR" altLang="ja-JP" dirty="0"/>
              <a:t>amélioration de notre pouvoir d</a:t>
            </a:r>
            <a:r>
              <a:rPr lang="ja-JP" altLang="fr-FR"/>
              <a:t>’</a:t>
            </a:r>
            <a:r>
              <a:rPr lang="fr-FR" altLang="ja-JP" dirty="0"/>
              <a:t>achat.</a:t>
            </a:r>
          </a:p>
          <a:p>
            <a:pPr eaLnBrk="1" hangingPunct="1"/>
            <a:r>
              <a:rPr lang="fr-FR" altLang="fr-FR" b="1" dirty="0"/>
              <a:t>Mais il n</a:t>
            </a:r>
            <a:r>
              <a:rPr lang="ja-JP" altLang="fr-FR" b="1"/>
              <a:t>’</a:t>
            </a:r>
            <a:r>
              <a:rPr lang="fr-FR" altLang="ja-JP" b="1" dirty="0"/>
              <a:t>y a aucune raison comme nous l</a:t>
            </a:r>
            <a:r>
              <a:rPr lang="ja-JP" altLang="fr-FR" b="1"/>
              <a:t>’</a:t>
            </a:r>
            <a:r>
              <a:rPr lang="fr-FR" altLang="ja-JP" b="1" dirty="0"/>
              <a:t>avons vu de faire supporter cet effort aux seuls salariés.</a:t>
            </a:r>
          </a:p>
          <a:p>
            <a:pPr eaLnBrk="1" hangingPunct="1"/>
            <a:endParaRPr lang="fr-FR" altLang="fr-FR" b="1" dirty="0"/>
          </a:p>
          <a:p>
            <a:r>
              <a:rPr lang="fr-FR" dirty="0"/>
              <a:t>Explication de l’affiche : L’effort à produire sur les 25 prochaines années est sans commune mesure : le financement de nos propositions ne requiert, que 6,32 points de PIB soit 10,5 points de cotisation sur salaire brut supplémentaire en 25 ans.</a:t>
            </a:r>
          </a:p>
          <a:p>
            <a:r>
              <a:rPr lang="fr-FR" dirty="0"/>
              <a:t>Concrètement, il faudrait prélever, chaque année pendant 25 ans, 10,50 euros de plus pour un salaire mensuel brut de 2500 euros dont 6,30 financés sur la « part  patronale » de la cotisation.</a:t>
            </a:r>
          </a:p>
          <a:p>
            <a:pPr eaLnBrk="1" hangingPunct="1"/>
            <a:endParaRPr lang="fr-FR" alt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63</a:t>
            </a:fld>
            <a:endParaRPr lang="fr-FR"/>
          </a:p>
        </p:txBody>
      </p:sp>
    </p:spTree>
    <p:extLst>
      <p:ext uri="{BB962C8B-B14F-4D97-AF65-F5344CB8AC3E}">
        <p14:creationId xmlns:p14="http://schemas.microsoft.com/office/powerpoint/2010/main" val="401062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12</a:t>
            </a:fld>
            <a:endParaRPr lang="fr-FR"/>
          </a:p>
        </p:txBody>
      </p:sp>
    </p:spTree>
    <p:extLst>
      <p:ext uri="{BB962C8B-B14F-4D97-AF65-F5344CB8AC3E}">
        <p14:creationId xmlns:p14="http://schemas.microsoft.com/office/powerpoint/2010/main" val="972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r>
              <a:rPr lang="fr-FR" sz="1200" dirty="0">
                <a:latin typeface="Times New Roman" charset="0"/>
                <a:ea typeface="ＭＳ Ｐゴシック" charset="0"/>
                <a:cs typeface="Times New Roman" charset="0"/>
              </a:rPr>
              <a:t>Lors de la création de la Sécurité sociale en 1945, la vieillesse constituait </a:t>
            </a:r>
            <a:r>
              <a:rPr lang="fr-FR" sz="1200" b="1" dirty="0">
                <a:latin typeface="Times New Roman" charset="0"/>
                <a:ea typeface="ＭＳ Ｐゴシック" charset="0"/>
                <a:cs typeface="Times New Roman" charset="0"/>
              </a:rPr>
              <a:t>un risque </a:t>
            </a:r>
            <a:r>
              <a:rPr lang="fr-FR" sz="1200" dirty="0">
                <a:latin typeface="Times New Roman" charset="0"/>
                <a:ea typeface="ＭＳ Ｐゴシック" charset="0"/>
                <a:cs typeface="Times New Roman" charset="0"/>
              </a:rPr>
              <a:t>:</a:t>
            </a:r>
          </a:p>
          <a:p>
            <a:pPr eaLnBrk="1" hangingPunct="1">
              <a:defRPr/>
            </a:pPr>
            <a:r>
              <a:rPr lang="fr-FR" sz="1200" dirty="0">
                <a:latin typeface="Times New Roman" charset="0"/>
                <a:ea typeface="ＭＳ Ｐゴシック" charset="0"/>
                <a:cs typeface="Times New Roman" charset="0"/>
              </a:rPr>
              <a:t>Celui de ne plus pouvoir travailler </a:t>
            </a:r>
            <a:r>
              <a:rPr lang="fr-FR" sz="1200" dirty="0" err="1">
                <a:latin typeface="Times New Roman" charset="0"/>
                <a:ea typeface="ＭＳ Ｐゴシック" charset="0"/>
                <a:cs typeface="Times New Roman" charset="0"/>
              </a:rPr>
              <a:t>jusqu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à la fin de sa vie et donc de se retrouver, faute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économies suffisantes, ce qui était évidemment le cas des plus mal lotis, dépourvu de ressources dans ce que l</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on appelait « ses vieux jours ». On comptait alors sur ses enfants, quand on en avait, pour être pris en charge.</a:t>
            </a:r>
          </a:p>
          <a:p>
            <a:pPr eaLnBrk="1" hangingPunct="1">
              <a:defRPr/>
            </a:pPr>
            <a:endParaRPr lang="fr-FR" sz="1200" dirty="0">
              <a:latin typeface="Times New Roman" charset="0"/>
              <a:ea typeface="ＭＳ Ｐゴシック" charset="0"/>
              <a:cs typeface="Times New Roman" charset="0"/>
            </a:endParaRPr>
          </a:p>
          <a:p>
            <a:pPr eaLnBrk="1" hangingPunct="1">
              <a:defRPr/>
            </a:pPr>
            <a:r>
              <a:rPr lang="fr-FR" sz="1200" dirty="0">
                <a:latin typeface="Times New Roman" charset="0"/>
                <a:ea typeface="ＭＳ Ｐゴシック" charset="0"/>
                <a:cs typeface="Times New Roman" charset="0"/>
              </a:rPr>
              <a:t>Il faut avoir conscience que, depuis 1993, tout est mis en œuvre pour que la vieillesse redevienne à court et moyen terme maintenant un véritable risque, comme nous allons bientôt le voir.</a:t>
            </a:r>
            <a:endParaRPr lang="fr-FR" sz="1200" b="1" dirty="0">
              <a:latin typeface="Times New Roman" charset="0"/>
              <a:ea typeface="ＭＳ Ｐゴシック" charset="0"/>
              <a:cs typeface="Times New Roman" charset="0"/>
            </a:endParaRPr>
          </a:p>
          <a:p>
            <a:endParaRPr lang="fr-FR" dirty="0"/>
          </a:p>
          <a:p>
            <a:pPr eaLnBrk="1" hangingPunct="1"/>
            <a:r>
              <a:rPr lang="fr-FR" altLang="fr-FR" dirty="0"/>
              <a:t>On voit sur ce graphique que de 28% des retraités en 1970, le taux de pauvreté ne concerne plus que 4,7% de cette population en 1997. Le système a donné la pleine mesure de son efficacité dans une période où pourtant les difficultés économiques sont apparues provoquant une baisse importante du taux de croissance que l</a:t>
            </a:r>
            <a:r>
              <a:rPr lang="ja-JP" altLang="fr-FR"/>
              <a:t>’</a:t>
            </a:r>
            <a:r>
              <a:rPr lang="fr-FR" altLang="ja-JP" dirty="0"/>
              <a:t>on avait connu auparavant.</a:t>
            </a:r>
          </a:p>
          <a:p>
            <a:pPr eaLnBrk="1" hangingPunct="1"/>
            <a:r>
              <a:rPr lang="fr-FR" altLang="fr-FR" dirty="0"/>
              <a:t>Par pauvreté, il faut entendre la situation du point de vue des revenus, de l</a:t>
            </a:r>
            <a:r>
              <a:rPr lang="ja-JP" altLang="fr-FR"/>
              <a:t>’</a:t>
            </a:r>
            <a:r>
              <a:rPr lang="fr-FR" altLang="ja-JP" dirty="0"/>
              <a:t>ensemble des personnes d</a:t>
            </a:r>
            <a:r>
              <a:rPr lang="ja-JP" altLang="fr-FR"/>
              <a:t>’</a:t>
            </a:r>
            <a:r>
              <a:rPr lang="fr-FR" altLang="ja-JP" dirty="0"/>
              <a:t>un ménage, situation évaluée par rapport à un seuil, relatif donc, dit seuil de pauvreté, situé au niveau de la moitié du niveau de vie médian de la population.</a:t>
            </a:r>
          </a:p>
          <a:p>
            <a:pPr eaLnBrk="1" hangingPunct="1"/>
            <a:r>
              <a:rPr lang="fr-FR" altLang="fr-FR" dirty="0"/>
              <a:t>On constate que le taux de pauvreté, stable au sein de la population des salariés de 1970 à 1990, augmente ensuite </a:t>
            </a:r>
            <a:r>
              <a:rPr lang="fr-FR" altLang="fr-FR" dirty="0" err="1"/>
              <a:t>jusqu</a:t>
            </a:r>
            <a:r>
              <a:rPr lang="ja-JP" altLang="fr-FR"/>
              <a:t>’</a:t>
            </a:r>
            <a:r>
              <a:rPr lang="fr-FR" altLang="ja-JP" dirty="0"/>
              <a:t>en 1997 ce qui s</a:t>
            </a:r>
            <a:r>
              <a:rPr lang="ja-JP" altLang="fr-FR"/>
              <a:t>’</a:t>
            </a:r>
            <a:r>
              <a:rPr lang="fr-FR" altLang="ja-JP" dirty="0"/>
              <a:t>explique par le développement important du chômage notamment parmi les jeunes.</a:t>
            </a:r>
          </a:p>
          <a:p>
            <a:pPr eaLnBrk="1" hangingPunct="1"/>
            <a:endParaRPr lang="fr-FR" altLang="fr-FR" dirty="0"/>
          </a:p>
          <a:p>
            <a:pPr eaLnBrk="1" hangingPunct="1"/>
            <a:r>
              <a:rPr lang="fr-FR" altLang="fr-FR" dirty="0"/>
              <a:t>De 1997 à 2004 on ne constate pas de modifications sensibles de ces différents taux de pauvreté. Par contre depuis 2004 et notamment depuis 2008, le taux de pauvreté parmi les retraités s</a:t>
            </a:r>
            <a:r>
              <a:rPr lang="ja-JP" altLang="fr-FR"/>
              <a:t>’</a:t>
            </a:r>
            <a:r>
              <a:rPr lang="fr-FR" altLang="ja-JP" dirty="0"/>
              <a:t>accroît régulièrement.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13</a:t>
            </a:fld>
            <a:endParaRPr lang="fr-FR"/>
          </a:p>
        </p:txBody>
      </p:sp>
    </p:spTree>
    <p:extLst>
      <p:ext uri="{BB962C8B-B14F-4D97-AF65-F5344CB8AC3E}">
        <p14:creationId xmlns:p14="http://schemas.microsoft.com/office/powerpoint/2010/main" val="153208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14</a:t>
            </a:fld>
            <a:endParaRPr lang="fr-FR"/>
          </a:p>
        </p:txBody>
      </p:sp>
    </p:spTree>
    <p:extLst>
      <p:ext uri="{BB962C8B-B14F-4D97-AF65-F5344CB8AC3E}">
        <p14:creationId xmlns:p14="http://schemas.microsoft.com/office/powerpoint/2010/main" val="310474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15</a:t>
            </a:fld>
            <a:endParaRPr lang="fr-FR"/>
          </a:p>
        </p:txBody>
      </p:sp>
    </p:spTree>
    <p:extLst>
      <p:ext uri="{BB962C8B-B14F-4D97-AF65-F5344CB8AC3E}">
        <p14:creationId xmlns:p14="http://schemas.microsoft.com/office/powerpoint/2010/main" val="115941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eaLnBrk="1" hangingPunct="1">
              <a:spcBef>
                <a:spcPct val="0"/>
              </a:spcBef>
            </a:pPr>
            <a:r>
              <a:rPr lang="fr-FR" altLang="fr-FR" dirty="0">
                <a:latin typeface="Calibri" panose="020F0502020204030204" pitchFamily="34" charset="0"/>
              </a:rPr>
              <a:t>La pension totale est exprimée en pourcentage net du salaire net de fin de carrière (c’est-à-dire </a:t>
            </a:r>
            <a:r>
              <a:rPr lang="fr-FR" altLang="fr-FR" b="1" dirty="0">
                <a:latin typeface="Calibri" panose="020F0502020204030204" pitchFamily="34" charset="0"/>
              </a:rPr>
              <a:t>en taux de remplacement net</a:t>
            </a:r>
            <a:r>
              <a:rPr lang="fr-FR" altLang="fr-FR" dirty="0">
                <a:latin typeface="Calibri" panose="020F0502020204030204" pitchFamily="34" charset="0"/>
              </a:rPr>
              <a:t>). Les poids ARRCO, AGIRC, CNAV sont rapportés à la pension totale.</a:t>
            </a:r>
          </a:p>
          <a:p>
            <a:pPr algn="just" eaLnBrk="1" hangingPunct="1">
              <a:spcBef>
                <a:spcPct val="0"/>
              </a:spcBef>
            </a:pPr>
            <a:r>
              <a:rPr lang="fr-FR" altLang="fr-FR" u="sng" dirty="0">
                <a:latin typeface="Calibri" panose="020F0502020204030204" pitchFamily="34" charset="0"/>
              </a:rPr>
              <a:t>Lecture du tableau </a:t>
            </a:r>
            <a:r>
              <a:rPr lang="fr-FR" altLang="fr-FR" dirty="0">
                <a:latin typeface="Calibri" panose="020F0502020204030204" pitchFamily="34" charset="0"/>
              </a:rPr>
              <a:t>: pour un homme cadre l’ARRCO verse 16 % de la pension totale, l’AGIRC verse 40 % de la pension totale et la CNAV en verse 44 %. Etc.</a:t>
            </a:r>
          </a:p>
          <a:p>
            <a:pPr algn="just" eaLnBrk="1" hangingPunct="1">
              <a:spcBef>
                <a:spcPct val="0"/>
              </a:spcBef>
            </a:pPr>
            <a:endParaRPr lang="fr-FR" altLang="fr-FR" dirty="0">
              <a:latin typeface="Calibri" panose="020F0502020204030204" pitchFamily="34" charset="0"/>
            </a:endParaRPr>
          </a:p>
          <a:p>
            <a:pPr algn="just" eaLnBrk="1" hangingPunct="1">
              <a:spcBef>
                <a:spcPct val="0"/>
              </a:spcBef>
            </a:pPr>
            <a:r>
              <a:rPr lang="fr-FR" altLang="fr-FR" dirty="0">
                <a:latin typeface="Calibri" panose="020F0502020204030204" pitchFamily="34" charset="0"/>
              </a:rPr>
              <a:t>Les calculs sont faits par genre, sur la carrière type d’un homme, né en 1952 et dont le salaire a évolué comme le salaire moyen des hommes de sa génération et de sa catégorie socio-professionnelle et sur la carrière type d’une femme, née également en 1952, dont le salaire a évolué comme le salaire moyen des femmes de sa génération, et de sa catégorie socio-professionnelle. En somme, il s’agit « de salariés dans la moyenne ».</a:t>
            </a:r>
          </a:p>
          <a:p>
            <a:pPr algn="just" eaLnBrk="1" hangingPunct="1">
              <a:spcBef>
                <a:spcPct val="0"/>
              </a:spcBef>
            </a:pPr>
            <a:endParaRPr lang="fr-FR" altLang="fr-FR" dirty="0">
              <a:latin typeface="Calibri" panose="020F0502020204030204" pitchFamily="34" charset="0"/>
            </a:endParaRPr>
          </a:p>
          <a:p>
            <a:pPr algn="just" eaLnBrk="1" hangingPunct="1">
              <a:spcBef>
                <a:spcPct val="0"/>
              </a:spcBef>
            </a:pPr>
            <a:r>
              <a:rPr lang="fr-FR" altLang="fr-FR" dirty="0">
                <a:latin typeface="Calibri" panose="020F0502020204030204" pitchFamily="34" charset="0"/>
              </a:rPr>
              <a:t>L’AGIRC et l’ARRCO viennent donc compléter les retraites versées par les régimes de base du privé : </a:t>
            </a:r>
          </a:p>
          <a:p>
            <a:pPr algn="just" eaLnBrk="1" hangingPunct="1">
              <a:spcBef>
                <a:spcPct val="0"/>
              </a:spcBef>
              <a:buFontTx/>
              <a:buChar char="•"/>
            </a:pPr>
            <a:r>
              <a:rPr lang="fr-FR" altLang="fr-FR" dirty="0">
                <a:latin typeface="Calibri" panose="020F0502020204030204" pitchFamily="34" charset="0"/>
              </a:rPr>
              <a:t>la Caisse Nationale Assurance Vieillesse (CNAV) pour tous les salariés de l’industrie et du commerce </a:t>
            </a:r>
          </a:p>
          <a:p>
            <a:pPr algn="just" eaLnBrk="1" hangingPunct="1">
              <a:spcBef>
                <a:spcPct val="0"/>
              </a:spcBef>
              <a:buFontTx/>
              <a:buChar char="•"/>
            </a:pPr>
            <a:r>
              <a:rPr lang="fr-FR" altLang="fr-FR" dirty="0">
                <a:latin typeface="Calibri" panose="020F0502020204030204" pitchFamily="34" charset="0"/>
              </a:rPr>
              <a:t>la Mutualité Sociale Agricole pour les salariés de l’agriculture.</a:t>
            </a:r>
          </a:p>
          <a:p>
            <a:endParaRPr lang="fr-FR" dirty="0"/>
          </a:p>
          <a:p>
            <a:r>
              <a:rPr lang="fr-FR" dirty="0"/>
              <a:t>Retraites complémentaires : jusque dans les 90 était en vigueur un accord qui disait que le rendement des retraites </a:t>
            </a:r>
            <a:r>
              <a:rPr lang="fr-FR" dirty="0" err="1"/>
              <a:t>comp</a:t>
            </a:r>
            <a:r>
              <a:rPr lang="fr-FR" dirty="0"/>
              <a:t> ne pouvait descendre sous 13,33 % ça garantissait un </a:t>
            </a:r>
            <a:r>
              <a:rPr lang="fr-FR" dirty="0" err="1"/>
              <a:t>tx</a:t>
            </a:r>
            <a:r>
              <a:rPr lang="fr-FR" dirty="0"/>
              <a:t> de remplacement de 25 %</a:t>
            </a:r>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21</a:t>
            </a:fld>
            <a:endParaRPr lang="fr-FR"/>
          </a:p>
        </p:txBody>
      </p:sp>
    </p:spTree>
    <p:extLst>
      <p:ext uri="{BB962C8B-B14F-4D97-AF65-F5344CB8AC3E}">
        <p14:creationId xmlns:p14="http://schemas.microsoft.com/office/powerpoint/2010/main" val="40914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r>
              <a:rPr lang="fr-FR" sz="1200" dirty="0">
                <a:solidFill>
                  <a:srgbClr val="000000"/>
                </a:solidFill>
                <a:latin typeface="Times New Roman" charset="0"/>
                <a:ea typeface="ＭＳ Ｐゴシック" charset="0"/>
                <a:cs typeface="Times New Roman" charset="0"/>
              </a:rPr>
              <a:t>En ordonnées figurent des indices : le graphique signifie donc que pour un indice des prix et des salaires (des Entreprises Non Financières Non Agricoles dites ENFNA) de 100 en 1980, les prix sont multipliés 31 ans plus tard par 2,6 tandis que les salaires sont multipliés par 3,4.</a:t>
            </a:r>
          </a:p>
          <a:p>
            <a:pPr eaLnBrk="1" hangingPunct="1">
              <a:defRPr/>
            </a:pPr>
            <a:r>
              <a:rPr lang="fr-FR" sz="1200" dirty="0">
                <a:solidFill>
                  <a:srgbClr val="000000"/>
                </a:solidFill>
                <a:latin typeface="Times New Roman" charset="0"/>
                <a:ea typeface="ＭＳ Ｐゴシック" charset="0"/>
                <a:cs typeface="Times New Roman" charset="0"/>
              </a:rPr>
              <a:t>C</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est l</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évolution du salaire brut des ENFNA qui détermine l</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évolution du plafond de la Sécurité sociale. Ces entreprises rassemblent en effet l</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immense majorité des salariés du secteur privé.</a:t>
            </a:r>
          </a:p>
          <a:p>
            <a:pPr eaLnBrk="1" hangingPunct="1">
              <a:defRPr/>
            </a:pPr>
            <a:r>
              <a:rPr lang="fr-FR" sz="1200" dirty="0">
                <a:latin typeface="Times New Roman" charset="0"/>
                <a:ea typeface="ＭＳ Ｐゴシック" charset="0"/>
                <a:cs typeface="Times New Roman" charset="0"/>
              </a:rPr>
              <a:t>Il en résulte que le montant d</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un salaire porté au compte revalorisé comme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des prix entre le moment où il a été perçu et le moment de la liquidation de la retraite sera presque toujours inférieur au montant de ce même salaire porté au compte revalorisé comme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du salaire moyen des salariés du secteur privé entre le moment où il a été perçu et le moment de la liquidation de la retraite.</a:t>
            </a:r>
          </a:p>
          <a:p>
            <a:pPr eaLnBrk="1" hangingPunct="1">
              <a:defRPr/>
            </a:pPr>
            <a:r>
              <a:rPr lang="fr-FR" sz="1200" dirty="0">
                <a:latin typeface="Times New Roman" charset="0"/>
                <a:ea typeface="ＭＳ Ｐゴシック" charset="0"/>
                <a:cs typeface="Times New Roman" charset="0"/>
              </a:rPr>
              <a:t>Les effets à la baisse induits par le passage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indexation des salaires portés au compte sur les prix et non plus sur le salaire moyen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ensemble des salariés du secteur privé se font sentir de manière de plus en plus sensible au fil des années. En effet, en application du principe de non rétroactivité des lois les coefficients de revalorisation des salaires portés au compte correspondant aux années antérieures à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année 1994, année du changement du mode d</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indexation, n</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ont pas été corrigés.</a:t>
            </a:r>
          </a:p>
          <a:p>
            <a:pPr eaLnBrk="1" hangingPunct="1">
              <a:defRPr/>
            </a:pPr>
            <a:r>
              <a:rPr lang="fr-FR" sz="1200" dirty="0">
                <a:latin typeface="Times New Roman" charset="0"/>
                <a:ea typeface="ＭＳ Ｐゴシック" charset="0"/>
                <a:cs typeface="Times New Roman" charset="0"/>
              </a:rPr>
              <a:t>Dans les faits ces salaires portés au compte n</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étaient déjà plus revalorisés comme les salaires mais comme les prix depuis 1987 incluse : un salaire porté au compte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année 1976 et pris en compte pour le calcul d</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une retraite liquidée en 2006 aura ainsi été revalorisé en fonction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constatée du salaire moyen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ensemble des salariés du secteur privé entre 1976 et 1986 incluse et en fonction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constatée des prix entre 1987 et 2005 incluse.</a:t>
            </a:r>
          </a:p>
          <a:p>
            <a:pPr eaLnBrk="1" hangingPunct="1">
              <a:defRPr/>
            </a:pPr>
            <a:r>
              <a:rPr lang="fr-FR" sz="1200" dirty="0">
                <a:latin typeface="Times New Roman" charset="0"/>
                <a:ea typeface="ＭＳ Ｐゴシック" charset="0"/>
                <a:cs typeface="Times New Roman" charset="0"/>
              </a:rPr>
              <a:t>Ce sont donc les salariés qui sont entrés dans la vie active et ont donc commencé à cotiser à partir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année 1987 et qui partiront en retraite à partir de 2027 qui subiront en principe le préjudice le plus important puisque la totalité des salaires portés au compte de leur carrière auront été revalorisés en fonction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des prix et non plus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des salaires. </a:t>
            </a:r>
            <a:r>
              <a:rPr lang="fr-FR" altLang="ja-JP" sz="1200" b="1" dirty="0">
                <a:latin typeface="Times New Roman" charset="0"/>
                <a:ea typeface="ＭＳ Ｐゴシック" charset="0"/>
                <a:cs typeface="Times New Roman" charset="0"/>
              </a:rPr>
              <a:t>Il est difficile sans connaître le profil d</a:t>
            </a:r>
            <a:r>
              <a:rPr lang="ja-JP" altLang="fr-FR" sz="1200" b="1" dirty="0">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une carrière de chiffrer avec précision les baisses de droit résultant à la fois du passage des dix aux vingt cinq meilleures années, et du changement dans le monde d</a:t>
            </a:r>
            <a:r>
              <a:rPr lang="ja-JP" altLang="fr-FR" sz="1200" b="1" dirty="0">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indexation des salaires portés au compte.</a:t>
            </a:r>
          </a:p>
          <a:p>
            <a:pPr eaLnBrk="1" hangingPunct="1">
              <a:defRPr/>
            </a:pPr>
            <a:endParaRPr lang="fr-FR" sz="1200" dirty="0">
              <a:solidFill>
                <a:srgbClr val="000000"/>
              </a:solidFill>
              <a:latin typeface="Times New Roman" charset="0"/>
              <a:ea typeface="ＭＳ Ｐゴシック" charset="0"/>
              <a:cs typeface="Times New Roman" charset="0"/>
            </a:endParaRPr>
          </a:p>
          <a:p>
            <a:endParaRPr lang="fr-FR" dirty="0"/>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23</a:t>
            </a:fld>
            <a:endParaRPr lang="fr-FR"/>
          </a:p>
        </p:txBody>
      </p:sp>
    </p:spTree>
    <p:extLst>
      <p:ext uri="{BB962C8B-B14F-4D97-AF65-F5344CB8AC3E}">
        <p14:creationId xmlns:p14="http://schemas.microsoft.com/office/powerpoint/2010/main" val="276559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24</a:t>
            </a:fld>
            <a:endParaRPr lang="fr-FR"/>
          </a:p>
        </p:txBody>
      </p:sp>
    </p:spTree>
    <p:extLst>
      <p:ext uri="{BB962C8B-B14F-4D97-AF65-F5344CB8AC3E}">
        <p14:creationId xmlns:p14="http://schemas.microsoft.com/office/powerpoint/2010/main" val="128305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A879D-5EC5-6621-CB87-0FD86272EE3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05903-2707-697B-124A-9F2D3AF34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F21D034-5291-19C0-4B45-F918D4E54E9E}"/>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71A35B5F-9EAD-56CE-1906-0150343B10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96E71A-0EB4-A66B-E2C8-4C436A7B3E51}"/>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281906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BD752B-94C3-9B04-E4BC-1090680E16F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B7491F-9C02-85A0-8266-49167BC6411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FB9058-1784-4EBF-0D6F-F4E20F6F89D6}"/>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45457A31-288E-370D-0900-972BD91FFC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B1B3B1-7BDD-DCA6-02CC-0BA90FE1FE45}"/>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25849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D58AB15-8BD0-9A35-5464-C63CA6CD1ED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38D9C26-AFA4-C87B-727D-D76B6C3017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4F6735-C77A-F621-F057-4A38E9B8B36D}"/>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E3705C5B-0056-604B-C301-369145BEC8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35FAEA-26D7-D4CD-C669-7C159DC04E70}"/>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30810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960DCF-9FC2-8626-1F10-E37F410895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4AE7307-4904-840B-0966-73D70CBD086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D31E5A-BD33-A297-1DD1-63C5FA3E4CC4}"/>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9B870D2D-8242-0B84-0A25-82DF1C2D57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311235-C0E6-3930-CEB1-163AEA111655}"/>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66004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589E41-134B-8CAF-7264-88B96BDDA3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ACD72B1-C750-1153-89D3-CB69037F0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1DE6044-4919-E65B-D0F7-A91BDBC5D57D}"/>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4CC21BD2-E6FF-DD8B-F36A-235A0319BB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72882C-D6DE-C981-1ADE-1311177EE158}"/>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282410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B6428-F260-2E63-75E9-BB01553F7B4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661F361-280A-89E1-9747-B947DEC2AE8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22E3F6F-525A-74D7-7EF3-075CD2D831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A074AD-D34D-B6E6-6AD7-75C00EDBF1B8}"/>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6" name="Espace réservé du pied de page 5">
            <a:extLst>
              <a:ext uri="{FF2B5EF4-FFF2-40B4-BE49-F238E27FC236}">
                <a16:creationId xmlns:a16="http://schemas.microsoft.com/office/drawing/2014/main" id="{80E44ECC-DA3D-5663-3692-65366B29C24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557A4F5-DA80-3E9C-0992-FFAB6E23EAD6}"/>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6582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16C68-A317-8F4B-0F21-B3BD90ADF84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CE16EF3-E83E-45B5-D6BD-C1A450928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8DBF08F-F955-4F5F-9B87-9D237E0D7C1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25A099-13A3-FEF3-6BBD-E071CD461C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EDF7659-37CE-5B20-E3DD-96CEB374050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6D67B23-546D-B830-1A10-8F007B0B957F}"/>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8" name="Espace réservé du pied de page 7">
            <a:extLst>
              <a:ext uri="{FF2B5EF4-FFF2-40B4-BE49-F238E27FC236}">
                <a16:creationId xmlns:a16="http://schemas.microsoft.com/office/drawing/2014/main" id="{F7A7A3C6-C675-CC0F-DFA7-A90D468FAF4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37B9B9F-D77B-6D24-0630-18ED23AB5EEF}"/>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96566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C6FB0D-EDDF-B4F9-FFB4-64F791BBB70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80A5ACE-231C-88BC-C9AC-D58C4BF62231}"/>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4" name="Espace réservé du pied de page 3">
            <a:extLst>
              <a:ext uri="{FF2B5EF4-FFF2-40B4-BE49-F238E27FC236}">
                <a16:creationId xmlns:a16="http://schemas.microsoft.com/office/drawing/2014/main" id="{C648608F-CA7A-3871-CA38-4230AA56FD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070CC7B-C45D-DF0D-5DE5-B261B506847F}"/>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408525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26820D-C043-70A1-130C-D7AE803C9DC8}"/>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3" name="Espace réservé du pied de page 2">
            <a:extLst>
              <a:ext uri="{FF2B5EF4-FFF2-40B4-BE49-F238E27FC236}">
                <a16:creationId xmlns:a16="http://schemas.microsoft.com/office/drawing/2014/main" id="{9CFCB036-DA4A-74F3-D650-F5A33F2C584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84750A7-6F77-2C37-A831-7F9BDE36AC96}"/>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05501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DD718-80C9-61AE-1279-F70EA73154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EC1D25-7426-9E1B-1816-9EBE309C8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325097F-4CBA-60D4-AAC0-DE4DD12A5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AC63457-6DAA-AED3-03AF-41523E083772}"/>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6" name="Espace réservé du pied de page 5">
            <a:extLst>
              <a:ext uri="{FF2B5EF4-FFF2-40B4-BE49-F238E27FC236}">
                <a16:creationId xmlns:a16="http://schemas.microsoft.com/office/drawing/2014/main" id="{808D6EDB-042D-0653-41C9-927697C703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085B842-A68E-821A-E164-FF14C8544DE0}"/>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281684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D89BF-99EE-9BF8-4B7B-7873B7881F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86BA738-0195-06EF-B5D0-ABA46EB1B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60E0BC0-F691-1682-004D-8B8706CE6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6C5128-312A-02B8-F1A8-3574CBEA65B0}"/>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6" name="Espace réservé du pied de page 5">
            <a:extLst>
              <a:ext uri="{FF2B5EF4-FFF2-40B4-BE49-F238E27FC236}">
                <a16:creationId xmlns:a16="http://schemas.microsoft.com/office/drawing/2014/main" id="{D3FE2C70-13BA-2108-CC14-A8A916EF143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8748B2-E64E-8A2E-9143-0FA0BD6B8BA5}"/>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61166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BCB3FF-362B-FA3D-4D23-B41A8BD61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6036315-2DE9-8C13-E317-122FBBBE6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D56439-0949-99C0-D9FA-B4D54573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A6C64E58-AC6C-DBA4-7081-446FA659D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3FEDB8C-0DD0-1BA8-CBCC-519BDDDE6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55865-EC16-D64B-A687-2579F6DCACC0}" type="slidenum">
              <a:rPr lang="fr-FR" smtClean="0"/>
              <a:t>‹N°›</a:t>
            </a:fld>
            <a:endParaRPr lang="fr-FR"/>
          </a:p>
        </p:txBody>
      </p:sp>
    </p:spTree>
    <p:extLst>
      <p:ext uri="{BB962C8B-B14F-4D97-AF65-F5344CB8AC3E}">
        <p14:creationId xmlns:p14="http://schemas.microsoft.com/office/powerpoint/2010/main" val="3390141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5AC6314E-9FC0-79FE-13A8-2ADB980E9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6809">
            <a:off x="3600611" y="217319"/>
            <a:ext cx="4517169" cy="642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916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personne, sport&#10;&#10;Description générée automatiquement">
            <a:extLst>
              <a:ext uri="{FF2B5EF4-FFF2-40B4-BE49-F238E27FC236}">
                <a16:creationId xmlns:a16="http://schemas.microsoft.com/office/drawing/2014/main" id="{1E8DBD14-AC58-D9F8-F697-8DE7BCA513C0}"/>
              </a:ext>
            </a:extLst>
          </p:cNvPr>
          <p:cNvPicPr>
            <a:picLocks noChangeAspect="1"/>
          </p:cNvPicPr>
          <p:nvPr/>
        </p:nvPicPr>
        <p:blipFill>
          <a:blip r:embed="rId2"/>
          <a:stretch>
            <a:fillRect/>
          </a:stretch>
        </p:blipFill>
        <p:spPr>
          <a:xfrm>
            <a:off x="7867650" y="-500063"/>
            <a:ext cx="5163671" cy="6858000"/>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Réformes paramétriques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dégradation progressive</a:t>
            </a:r>
          </a:p>
        </p:txBody>
      </p:sp>
    </p:spTree>
    <p:extLst>
      <p:ext uri="{BB962C8B-B14F-4D97-AF65-F5344CB8AC3E}">
        <p14:creationId xmlns:p14="http://schemas.microsoft.com/office/powerpoint/2010/main" val="359414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E827D9B-2AE6-B095-89E5-2868D370A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888" y="352810"/>
            <a:ext cx="4309112" cy="6155875"/>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361506"/>
            <a:ext cx="5788388" cy="6134987"/>
          </a:xfrm>
        </p:spPr>
        <p:txBody>
          <a:bodyPr anchor="ctr">
            <a:noAutofit/>
          </a:bodyPr>
          <a:lstStyle/>
          <a:p>
            <a:pPr marL="725487">
              <a:lnSpc>
                <a:spcPct val="150000"/>
              </a:lnSpc>
              <a:defRPr/>
            </a:pPr>
            <a:r>
              <a:rPr lang="fr-FR" altLang="fr-FR" sz="1800" b="1" dirty="0">
                <a:latin typeface="Arial" panose="020B0604020202020204" pitchFamily="34" charset="0"/>
                <a:cs typeface="Arial" panose="020B0604020202020204" pitchFamily="34" charset="0"/>
              </a:rPr>
              <a:t>1987</a:t>
            </a:r>
            <a:r>
              <a:rPr lang="fr-FR" altLang="fr-FR" sz="1800" dirty="0">
                <a:latin typeface="Arial" panose="020B0604020202020204" pitchFamily="34" charset="0"/>
                <a:cs typeface="Arial" panose="020B0604020202020204" pitchFamily="34" charset="0"/>
              </a:rPr>
              <a:t> : loi Seguin : revalorisation sur l’inflation</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1993</a:t>
            </a:r>
            <a:r>
              <a:rPr lang="fr-FR" altLang="fr-FR" sz="1800" dirty="0">
                <a:latin typeface="Arial" panose="020B0604020202020204" pitchFamily="34" charset="0"/>
                <a:cs typeface="Arial" panose="020B0604020202020204" pitchFamily="34" charset="0"/>
              </a:rPr>
              <a:t> : Réforme Balladur : passage progressif (2003) de 37,5 ans à 40 ans de durée d’assurance et passage des 10 au 25 meilleures années</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1995</a:t>
            </a:r>
            <a:r>
              <a:rPr lang="fr-FR" altLang="fr-FR" sz="1800" dirty="0">
                <a:latin typeface="Arial" panose="020B0604020202020204" pitchFamily="34" charset="0"/>
                <a:cs typeface="Arial" panose="020B0604020202020204" pitchFamily="34" charset="0"/>
              </a:rPr>
              <a:t> : mobilisation victorieuse contre Juppé</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2003</a:t>
            </a:r>
            <a:r>
              <a:rPr lang="fr-FR" altLang="fr-FR" sz="1800" dirty="0">
                <a:latin typeface="Arial" panose="020B0604020202020204" pitchFamily="34" charset="0"/>
                <a:cs typeface="Arial" panose="020B0604020202020204" pitchFamily="34" charset="0"/>
              </a:rPr>
              <a:t> : Réforme Fillon : allongement progressif au 41,5 ans et applications des règles du privé au public (puis idem régimes spéciaux en 2008)</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2010</a:t>
            </a:r>
            <a:r>
              <a:rPr lang="fr-FR" altLang="fr-FR" sz="1800" dirty="0">
                <a:latin typeface="Arial" panose="020B0604020202020204" pitchFamily="34" charset="0"/>
                <a:cs typeface="Arial" panose="020B0604020202020204" pitchFamily="34" charset="0"/>
              </a:rPr>
              <a:t> : Réforme Woerth : recul de l’âge à 62 (voir 67 ans = système de décote)</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2014</a:t>
            </a:r>
            <a:r>
              <a:rPr lang="fr-FR" altLang="fr-FR" sz="1800" dirty="0">
                <a:latin typeface="Arial" panose="020B0604020202020204" pitchFamily="34" charset="0"/>
                <a:cs typeface="Arial" panose="020B0604020202020204" pitchFamily="34" charset="0"/>
              </a:rPr>
              <a:t> : Réforme Hollande : passage aux 43 ans pour la génération 1973</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2020</a:t>
            </a:r>
            <a:r>
              <a:rPr lang="fr-FR" altLang="fr-FR" sz="1800" dirty="0">
                <a:latin typeface="Arial" panose="020B0604020202020204" pitchFamily="34" charset="0"/>
                <a:cs typeface="Arial" panose="020B0604020202020204" pitchFamily="34" charset="0"/>
              </a:rPr>
              <a:t> : mobilisation victorieuse contre Macron</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4"/>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réformes paramétriques = dégradation progressive</a:t>
            </a:r>
          </a:p>
        </p:txBody>
      </p:sp>
    </p:spTree>
    <p:extLst>
      <p:ext uri="{BB962C8B-B14F-4D97-AF65-F5344CB8AC3E}">
        <p14:creationId xmlns:p14="http://schemas.microsoft.com/office/powerpoint/2010/main" val="1090160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E827D9B-2AE6-B095-89E5-2868D370A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888" y="352810"/>
            <a:ext cx="4309112" cy="6155875"/>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5788388" cy="6858000"/>
          </a:xfrm>
        </p:spPr>
        <p:txBody>
          <a:bodyPr anchor="ctr">
            <a:noAutofit/>
          </a:bodyPr>
          <a:lstStyle/>
          <a:p>
            <a:pPr marL="725487">
              <a:lnSpc>
                <a:spcPct val="150000"/>
              </a:lnSpc>
              <a:defRPr/>
            </a:pPr>
            <a:r>
              <a:rPr lang="fr-FR" sz="1800" i="1" dirty="0">
                <a:latin typeface="Arial" panose="020B0604020202020204" pitchFamily="34" charset="0"/>
                <a:cs typeface="Arial" panose="020B0604020202020204" pitchFamily="34" charset="0"/>
              </a:rPr>
              <a:t>+ de nombreux </a:t>
            </a:r>
            <a:r>
              <a:rPr lang="fr-FR" sz="1800" b="1" i="1" dirty="0">
                <a:latin typeface="Arial" panose="020B0604020202020204" pitchFamily="34" charset="0"/>
                <a:cs typeface="Arial" panose="020B0604020202020204" pitchFamily="34" charset="0"/>
              </a:rPr>
              <a:t>accords Agirc-Arrco </a:t>
            </a:r>
            <a:r>
              <a:rPr lang="fr-FR" sz="1800" i="1" dirty="0">
                <a:latin typeface="Arial" panose="020B0604020202020204" pitchFamily="34" charset="0"/>
                <a:cs typeface="Arial" panose="020B0604020202020204" pitchFamily="34" charset="0"/>
              </a:rPr>
              <a:t>organisent la baisse des droits </a:t>
            </a:r>
            <a:br>
              <a:rPr lang="fr-FR" sz="1800" i="1" dirty="0">
                <a:latin typeface="Arial" panose="020B0604020202020204" pitchFamily="34" charset="0"/>
                <a:cs typeface="Arial" panose="020B0604020202020204" pitchFamily="34" charset="0"/>
              </a:rPr>
            </a:br>
            <a:r>
              <a:rPr lang="fr-FR" sz="1800" i="1" dirty="0">
                <a:latin typeface="Arial" panose="020B0604020202020204" pitchFamily="34" charset="0"/>
                <a:cs typeface="Arial" panose="020B0604020202020204" pitchFamily="34" charset="0"/>
              </a:rPr>
              <a:t>(non signés par la CGT)</a:t>
            </a:r>
            <a:br>
              <a:rPr lang="fr-FR" sz="1800" i="1" dirty="0">
                <a:latin typeface="Arial" panose="020B0604020202020204" pitchFamily="34" charset="0"/>
                <a:cs typeface="Arial" panose="020B0604020202020204" pitchFamily="34" charset="0"/>
              </a:rPr>
            </a:br>
            <a:br>
              <a:rPr lang="fr-FR" sz="1800" i="1" dirty="0">
                <a:latin typeface="Arial" panose="020B0604020202020204" pitchFamily="34" charset="0"/>
                <a:cs typeface="Arial" panose="020B0604020202020204" pitchFamily="34" charset="0"/>
              </a:rPr>
            </a:br>
            <a:r>
              <a:rPr lang="fr-FR" sz="1800" i="1" dirty="0">
                <a:latin typeface="Arial" panose="020B0604020202020204" pitchFamily="34" charset="0"/>
                <a:cs typeface="Arial" panose="020B0604020202020204" pitchFamily="34" charset="0"/>
              </a:rPr>
              <a:t>(1993, 1994, 1996, </a:t>
            </a:r>
            <a:br>
              <a:rPr lang="fr-FR" sz="1800" i="1" dirty="0">
                <a:latin typeface="Arial" panose="020B0604020202020204" pitchFamily="34" charset="0"/>
                <a:cs typeface="Arial" panose="020B0604020202020204" pitchFamily="34" charset="0"/>
              </a:rPr>
            </a:br>
            <a:r>
              <a:rPr lang="fr-FR" sz="1800" i="1" dirty="0">
                <a:latin typeface="Arial" panose="020B0604020202020204" pitchFamily="34" charset="0"/>
                <a:cs typeface="Arial" panose="020B0604020202020204" pitchFamily="34" charset="0"/>
              </a:rPr>
              <a:t>2003, 2011, 2013, 2015, 2017, 2021)</a:t>
            </a:r>
            <a:endParaRPr lang="fr-FR" altLang="fr-FR" sz="1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4"/>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réformes paramétriques = dégradation progressive</a:t>
            </a:r>
          </a:p>
        </p:txBody>
      </p:sp>
    </p:spTree>
    <p:extLst>
      <p:ext uri="{BB962C8B-B14F-4D97-AF65-F5344CB8AC3E}">
        <p14:creationId xmlns:p14="http://schemas.microsoft.com/office/powerpoint/2010/main" val="116863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Années 90 : la retraite n’est plus synonyme de pauvreté et permet le maintien du niveau de vie</a:t>
            </a:r>
          </a:p>
        </p:txBody>
      </p:sp>
      <p:pic>
        <p:nvPicPr>
          <p:cNvPr id="19" name="Picture 2" descr="msotw9_temp0">
            <a:extLst>
              <a:ext uri="{FF2B5EF4-FFF2-40B4-BE49-F238E27FC236}">
                <a16:creationId xmlns:a16="http://schemas.microsoft.com/office/drawing/2014/main" id="{8090D21C-5981-35C7-6259-2CE04781C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104" y="427363"/>
            <a:ext cx="9250895" cy="576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996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Années 90 : la retraite n’est plus synonyme de pauvreté et permet le maintien du niveau de vie</a:t>
            </a:r>
          </a:p>
        </p:txBody>
      </p:sp>
      <p:sp>
        <p:nvSpPr>
          <p:cNvPr id="6" name="ZoneTexte 5">
            <a:extLst>
              <a:ext uri="{FF2B5EF4-FFF2-40B4-BE49-F238E27FC236}">
                <a16:creationId xmlns:a16="http://schemas.microsoft.com/office/drawing/2014/main" id="{5BAE3027-75D7-88D3-AFE7-1D85C32E6AAB}"/>
              </a:ext>
            </a:extLst>
          </p:cNvPr>
          <p:cNvSpPr txBox="1"/>
          <p:nvPr/>
        </p:nvSpPr>
        <p:spPr>
          <a:xfrm>
            <a:off x="2392680" y="1834128"/>
            <a:ext cx="8275320" cy="3785652"/>
          </a:xfrm>
          <a:prstGeom prst="rect">
            <a:avLst/>
          </a:prstGeom>
          <a:noFill/>
        </p:spPr>
        <p:txBody>
          <a:bodyPr wrap="square" anchor="ctr">
            <a:spAutoFit/>
          </a:bodyPr>
          <a:lstStyle/>
          <a:p>
            <a:pPr marL="0" indent="0">
              <a:buNone/>
            </a:pPr>
            <a:r>
              <a:rPr lang="fr-FR" sz="2000" dirty="0">
                <a:latin typeface="Arial" panose="020B0604020202020204" pitchFamily="34" charset="0"/>
                <a:cs typeface="Arial" panose="020B0604020202020204" pitchFamily="34" charset="0"/>
              </a:rPr>
              <a:t>Le droit potentiel à retraite est à ce moment là :</a:t>
            </a:r>
          </a:p>
          <a:p>
            <a:pPr marL="0" indent="0">
              <a:buNone/>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	Age : 60 ans</a:t>
            </a:r>
          </a:p>
          <a:p>
            <a:r>
              <a:rPr lang="fr-FR" sz="2000" dirty="0">
                <a:latin typeface="Arial" panose="020B0604020202020204" pitchFamily="34" charset="0"/>
                <a:cs typeface="Arial" panose="020B0604020202020204" pitchFamily="34" charset="0"/>
              </a:rPr>
              <a:t>	Durée de cotisation : 37,5 années</a:t>
            </a:r>
          </a:p>
          <a:p>
            <a:r>
              <a:rPr lang="fr-FR" sz="2000" dirty="0">
                <a:latin typeface="Arial" panose="020B0604020202020204" pitchFamily="34" charset="0"/>
                <a:cs typeface="Arial" panose="020B0604020202020204" pitchFamily="34" charset="0"/>
              </a:rPr>
              <a:t>	Taux de remplacement du salaire par la pension de l’ordre de 75 %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De plus, le salarié retraité avait la </a:t>
            </a:r>
            <a:r>
              <a:rPr lang="fr-FR" sz="2000" b="1" dirty="0">
                <a:latin typeface="Arial" panose="020B0604020202020204" pitchFamily="34" charset="0"/>
                <a:cs typeface="Arial" panose="020B0604020202020204" pitchFamily="34" charset="0"/>
              </a:rPr>
              <a:t>garantie que son niveau de vie évoluerait durant toute la durée de sa retraite </a:t>
            </a:r>
            <a:r>
              <a:rPr lang="fr-FR" sz="2000" dirty="0">
                <a:latin typeface="Arial" panose="020B0604020202020204" pitchFamily="34" charset="0"/>
                <a:cs typeface="Arial" panose="020B0604020202020204" pitchFamily="34" charset="0"/>
              </a:rPr>
              <a:t>comme le niveau de vie moyen des salariés en activité.</a:t>
            </a: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43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Années 90 : la retraite n’est plus synonyme de pauvreté et permet le maintien du niveau de vie</a:t>
            </a:r>
          </a:p>
        </p:txBody>
      </p:sp>
      <p:sp>
        <p:nvSpPr>
          <p:cNvPr id="6" name="ZoneTexte 5">
            <a:extLst>
              <a:ext uri="{FF2B5EF4-FFF2-40B4-BE49-F238E27FC236}">
                <a16:creationId xmlns:a16="http://schemas.microsoft.com/office/drawing/2014/main" id="{5BAE3027-75D7-88D3-AFE7-1D85C32E6AAB}"/>
              </a:ext>
            </a:extLst>
          </p:cNvPr>
          <p:cNvSpPr txBox="1"/>
          <p:nvPr/>
        </p:nvSpPr>
        <p:spPr>
          <a:xfrm>
            <a:off x="2392680" y="2141905"/>
            <a:ext cx="8275320" cy="3170099"/>
          </a:xfrm>
          <a:prstGeom prst="rect">
            <a:avLst/>
          </a:prstGeom>
          <a:noFill/>
        </p:spPr>
        <p:txBody>
          <a:bodyPr wrap="square" anchor="ctr">
            <a:spAutoFit/>
          </a:bodyPr>
          <a:lstStyle/>
          <a:p>
            <a:pPr marL="96838" indent="-7938" eaLnBrk="1" hangingPunct="1"/>
            <a:r>
              <a:rPr lang="fr-FR" altLang="fr-FR" sz="2000" b="1" dirty="0">
                <a:latin typeface="Arial" panose="020B0604020202020204" pitchFamily="34" charset="0"/>
                <a:cs typeface="Arial" panose="020B0604020202020204" pitchFamily="34" charset="0"/>
              </a:rPr>
              <a:t>La pension représentait en moyenne :</a:t>
            </a:r>
          </a:p>
          <a:p>
            <a:pPr marL="96838" indent="-7938" eaLnBrk="1" hangingPunct="1">
              <a:buFont typeface="Wingdings 2" panose="05020102010507070707" pitchFamily="18" charset="2"/>
              <a:buNone/>
            </a:pPr>
            <a:endParaRPr lang="fr-FR" altLang="fr-FR" sz="2000" dirty="0">
              <a:latin typeface="Arial" panose="020B0604020202020204" pitchFamily="34" charset="0"/>
              <a:cs typeface="Arial" panose="020B0604020202020204" pitchFamily="34" charset="0"/>
            </a:endParaRPr>
          </a:p>
          <a:p>
            <a:pPr marL="546100" lvl="1" indent="-457200" eaLnBrk="1" hangingPunct="1">
              <a:buFont typeface="Arial" panose="020B0604020202020204" pitchFamily="34" charset="0"/>
              <a:buChar char="•"/>
            </a:pPr>
            <a:r>
              <a:rPr lang="fr-FR" altLang="fr-FR" sz="2000" dirty="0">
                <a:latin typeface="Arial" panose="020B0604020202020204" pitchFamily="34" charset="0"/>
                <a:cs typeface="Arial" panose="020B0604020202020204" pitchFamily="34" charset="0"/>
              </a:rPr>
              <a:t>Dans le privé, 84 % net de la dernière rémunération nette </a:t>
            </a:r>
            <a:br>
              <a:rPr lang="fr-FR" altLang="fr-FR" sz="2000" dirty="0">
                <a:latin typeface="Arial" panose="020B0604020202020204" pitchFamily="34" charset="0"/>
                <a:cs typeface="Arial" panose="020B0604020202020204" pitchFamily="34" charset="0"/>
              </a:rPr>
            </a:br>
            <a:r>
              <a:rPr lang="fr-FR" altLang="fr-FR" sz="2000" dirty="0">
                <a:latin typeface="Arial" panose="020B0604020202020204" pitchFamily="34" charset="0"/>
                <a:cs typeface="Arial" panose="020B0604020202020204" pitchFamily="34" charset="0"/>
              </a:rPr>
              <a:t>(Sécurité sociale + complémentaire)</a:t>
            </a:r>
          </a:p>
          <a:p>
            <a:pPr marL="546100" lvl="1" indent="-457200" eaLnBrk="1" hangingPunct="1">
              <a:buFont typeface="Arial" panose="020B0604020202020204" pitchFamily="34" charset="0"/>
              <a:buChar char="•"/>
            </a:pPr>
            <a:endParaRPr lang="fr-FR" altLang="fr-FR" sz="2000" dirty="0">
              <a:latin typeface="Arial" panose="020B0604020202020204" pitchFamily="34" charset="0"/>
              <a:cs typeface="Arial" panose="020B0604020202020204" pitchFamily="34" charset="0"/>
            </a:endParaRPr>
          </a:p>
          <a:p>
            <a:pPr marL="546100" lvl="1" indent="-457200" eaLnBrk="1" hangingPunct="1">
              <a:buFont typeface="Arial" panose="020B0604020202020204" pitchFamily="34" charset="0"/>
              <a:buChar char="•"/>
            </a:pPr>
            <a:r>
              <a:rPr lang="fr-FR" altLang="fr-FR" sz="2000" dirty="0">
                <a:latin typeface="Arial" panose="020B0604020202020204" pitchFamily="34" charset="0"/>
                <a:cs typeface="Arial" panose="020B0604020202020204" pitchFamily="34" charset="0"/>
              </a:rPr>
              <a:t>Dans le public, 77 % net du dernier traitement indiciaire </a:t>
            </a:r>
            <a:br>
              <a:rPr lang="fr-FR" altLang="fr-FR" sz="2000" dirty="0">
                <a:latin typeface="Arial" panose="020B0604020202020204" pitchFamily="34" charset="0"/>
                <a:cs typeface="Arial" panose="020B0604020202020204" pitchFamily="34" charset="0"/>
              </a:rPr>
            </a:br>
            <a:r>
              <a:rPr lang="fr-FR" altLang="fr-FR" sz="2000" dirty="0">
                <a:latin typeface="Arial" panose="020B0604020202020204" pitchFamily="34" charset="0"/>
                <a:cs typeface="Arial" panose="020B0604020202020204" pitchFamily="34" charset="0"/>
              </a:rPr>
              <a:t>(hors primes)</a:t>
            </a:r>
          </a:p>
          <a:p>
            <a:endParaRPr lang="fr-FR" sz="2000" dirty="0">
              <a:latin typeface="Arial" panose="020B0604020202020204" pitchFamily="34" charset="0"/>
              <a:cs typeface="Arial" panose="020B0604020202020204" pitchFamily="34" charset="0"/>
            </a:endParaRPr>
          </a:p>
          <a:p>
            <a:r>
              <a:rPr lang="fr-FR" altLang="fr-FR" sz="2000" dirty="0">
                <a:latin typeface="Arial" panose="020B0604020202020204" pitchFamily="34" charset="0"/>
                <a:cs typeface="Arial" panose="020B0604020202020204" pitchFamily="34" charset="0"/>
              </a:rPr>
              <a:t>(source Conseil d’Orientation des Retraites) :</a:t>
            </a: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70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5000" b="1"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De 1945 à la fin des années 1980 : </a:t>
            </a:r>
            <a:br>
              <a:rPr lang="fr-FR" sz="2000" b="1"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construction d’un système de retraites qui permet de sortir les retraités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de la misère et permet d’atteindre le maintien du niveau de vie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entre la période d’activité et la retraite.</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À partir de la fin des années 1980 :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tout à été mis en œuvre pour que l’on revienne progressivement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sur les acquis des quatre décennies précédentes en matière de retraite</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8" name="Image 7" descr="Une image contenant sport, joueur, danseur&#10;&#10;Description générée automatiquement">
            <a:extLst>
              <a:ext uri="{FF2B5EF4-FFF2-40B4-BE49-F238E27FC236}">
                <a16:creationId xmlns:a16="http://schemas.microsoft.com/office/drawing/2014/main" id="{642DE85B-3F65-DA7D-1B8A-24416970519F}"/>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2103629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VIGILANCE !</a:t>
            </a:r>
            <a:br>
              <a:rPr lang="fr-FR" sz="5000" b="1" dirty="0">
                <a:solidFill>
                  <a:schemeClr val="bg1"/>
                </a:solidFill>
                <a:latin typeface="WORK SANS BOLD ROMAN" pitchFamily="2" charset="77"/>
              </a:rPr>
            </a:br>
            <a:br>
              <a:rPr lang="fr-FR" sz="2000" dirty="0">
                <a:solidFill>
                  <a:schemeClr val="bg1"/>
                </a:solidFill>
              </a:rPr>
            </a:br>
            <a:r>
              <a:rPr lang="fr-FR" sz="2000" dirty="0">
                <a:solidFill>
                  <a:schemeClr val="bg1"/>
                </a:solidFill>
                <a:latin typeface="Arial" panose="020B0604020202020204" pitchFamily="34" charset="0"/>
                <a:ea typeface="ＭＳ Ｐゴシック" charset="0"/>
                <a:cs typeface="Arial" panose="020B0604020202020204" pitchFamily="34" charset="0"/>
              </a:rPr>
              <a:t>Les changements de calcul pour la retraite </a:t>
            </a:r>
            <a:br>
              <a:rPr lang="fr-FR" sz="2000" dirty="0">
                <a:solidFill>
                  <a:schemeClr val="bg1"/>
                </a:solidFill>
                <a:latin typeface="Arial" panose="020B0604020202020204" pitchFamily="34" charset="0"/>
                <a:ea typeface="ＭＳ Ｐゴシック" charset="0"/>
                <a:cs typeface="Arial" panose="020B0604020202020204" pitchFamily="34" charset="0"/>
              </a:rPr>
            </a:br>
            <a:r>
              <a:rPr lang="fr-FR" sz="2000" dirty="0">
                <a:solidFill>
                  <a:schemeClr val="bg1"/>
                </a:solidFill>
                <a:latin typeface="Arial" panose="020B0604020202020204" pitchFamily="34" charset="0"/>
                <a:ea typeface="ＭＳ Ｐゴシック" charset="0"/>
                <a:cs typeface="Arial" panose="020B0604020202020204" pitchFamily="34" charset="0"/>
              </a:rPr>
              <a:t>sont difficilement mesurables </a:t>
            </a:r>
            <a:br>
              <a:rPr lang="fr-FR" sz="2000" dirty="0">
                <a:solidFill>
                  <a:schemeClr val="bg1"/>
                </a:solidFill>
                <a:latin typeface="Arial" panose="020B0604020202020204" pitchFamily="34" charset="0"/>
                <a:ea typeface="ＭＳ Ｐゴシック" charset="0"/>
                <a:cs typeface="Arial" panose="020B0604020202020204" pitchFamily="34" charset="0"/>
              </a:rPr>
            </a:br>
            <a:r>
              <a:rPr lang="fr-FR" sz="2000" dirty="0">
                <a:solidFill>
                  <a:schemeClr val="bg1"/>
                </a:solidFill>
                <a:latin typeface="Arial" panose="020B0604020202020204" pitchFamily="34" charset="0"/>
                <a:ea typeface="ＭＳ Ｐゴシック" charset="0"/>
                <a:cs typeface="Arial" panose="020B0604020202020204" pitchFamily="34" charset="0"/>
              </a:rPr>
              <a:t>pour la très grande majorité des salariés </a:t>
            </a:r>
            <a:br>
              <a:rPr lang="fr-FR" sz="2000" dirty="0">
                <a:solidFill>
                  <a:schemeClr val="bg1"/>
                </a:solidFill>
                <a:latin typeface="Arial" panose="020B0604020202020204" pitchFamily="34" charset="0"/>
                <a:ea typeface="ＭＳ Ｐゴシック" charset="0"/>
                <a:cs typeface="Arial" panose="020B0604020202020204" pitchFamily="34" charset="0"/>
              </a:rPr>
            </a:br>
            <a:r>
              <a:rPr lang="fr-FR" sz="2000" dirty="0">
                <a:solidFill>
                  <a:schemeClr val="bg1"/>
                </a:solidFill>
                <a:latin typeface="Arial" panose="020B0604020202020204" pitchFamily="34" charset="0"/>
                <a:ea typeface="ＭＳ Ｐゴシック" charset="0"/>
                <a:cs typeface="Arial" panose="020B0604020202020204" pitchFamily="34" charset="0"/>
              </a:rPr>
              <a:t>car toujours reportés dans le temps.</a:t>
            </a:r>
            <a:br>
              <a:rPr lang="fr-FR" sz="2000" dirty="0">
                <a:solidFill>
                  <a:schemeClr val="bg1"/>
                </a:solidFill>
                <a:latin typeface="Arial" panose="020B0604020202020204" pitchFamily="34" charset="0"/>
                <a:ea typeface="ＭＳ Ｐゴシック" charset="0"/>
                <a:cs typeface="Arial" panose="020B0604020202020204" pitchFamily="34" charset="0"/>
              </a:rPr>
            </a:br>
            <a:br>
              <a:rPr lang="fr-FR" sz="2000" dirty="0">
                <a:solidFill>
                  <a:schemeClr val="bg1"/>
                </a:solidFill>
                <a:latin typeface="Arial" panose="020B0604020202020204" pitchFamily="34" charset="0"/>
                <a:ea typeface="ＭＳ Ｐゴシック" charset="0"/>
                <a:cs typeface="Arial" panose="020B0604020202020204" pitchFamily="34" charset="0"/>
              </a:rPr>
            </a:br>
            <a:r>
              <a:rPr lang="fr-FR" sz="2000" dirty="0">
                <a:solidFill>
                  <a:schemeClr val="bg1"/>
                </a:solidFill>
                <a:latin typeface="Arial" panose="020B0604020202020204" pitchFamily="34" charset="0"/>
                <a:ea typeface="ＭＳ Ｐゴシック" charset="0"/>
                <a:cs typeface="Arial" panose="020B0604020202020204" pitchFamily="34" charset="0"/>
              </a:rPr>
              <a:t>C’est le piège de la progressivité des mesures.</a:t>
            </a:r>
            <a:br>
              <a:rPr lang="fr-FR" sz="2000" dirty="0">
                <a:solidFill>
                  <a:schemeClr val="bg1"/>
                </a:solidFill>
                <a:latin typeface="Arial" panose="020B0604020202020204" pitchFamily="34" charset="0"/>
                <a:ea typeface="ＭＳ Ｐゴシック" charset="0"/>
                <a:cs typeface="Arial" panose="020B0604020202020204" pitchFamily="34" charset="0"/>
              </a:rPr>
            </a:br>
            <a:br>
              <a:rPr lang="fr-FR" sz="2000" dirty="0">
                <a:solidFill>
                  <a:schemeClr val="bg1"/>
                </a:solidFill>
                <a:latin typeface="Arial" panose="020B0604020202020204" pitchFamily="34" charset="0"/>
                <a:ea typeface="ＭＳ Ｐゴシック" charset="0"/>
                <a:cs typeface="Arial" panose="020B0604020202020204" pitchFamily="34" charset="0"/>
              </a:rPr>
            </a:br>
            <a:r>
              <a:rPr lang="fr-FR" sz="2000" dirty="0">
                <a:solidFill>
                  <a:schemeClr val="bg1"/>
                </a:solidFill>
                <a:latin typeface="Arial" panose="020B0604020202020204" pitchFamily="34" charset="0"/>
                <a:ea typeface="ＭＳ Ｐゴシック" charset="0"/>
                <a:cs typeface="Arial" panose="020B0604020202020204" pitchFamily="34" charset="0"/>
              </a:rPr>
              <a:t>C’est la fameuse clause du grand-père</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65DF30E2-5858-5952-73F5-D2F62DBA99D0}"/>
              </a:ext>
            </a:extLst>
          </p:cNvPr>
          <p:cNvPicPr>
            <a:picLocks noChangeAspect="1"/>
          </p:cNvPicPr>
          <p:nvPr/>
        </p:nvPicPr>
        <p:blipFill>
          <a:blip r:embed="rId2"/>
          <a:stretch>
            <a:fillRect/>
          </a:stretch>
        </p:blipFill>
        <p:spPr>
          <a:xfrm>
            <a:off x="-1114409" y="1285874"/>
            <a:ext cx="4705317" cy="6858000"/>
          </a:xfrm>
          <a:prstGeom prst="rect">
            <a:avLst/>
          </a:prstGeom>
        </p:spPr>
      </p:pic>
    </p:spTree>
    <p:extLst>
      <p:ext uri="{BB962C8B-B14F-4D97-AF65-F5344CB8AC3E}">
        <p14:creationId xmlns:p14="http://schemas.microsoft.com/office/powerpoint/2010/main" val="1297104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NOTER</a:t>
            </a:r>
            <a:br>
              <a:rPr lang="fr-FR" sz="5000" b="1" dirty="0">
                <a:solidFill>
                  <a:schemeClr val="bg1"/>
                </a:solidFill>
                <a:latin typeface="WORK SANS BOLD ROMAN" pitchFamily="2" charset="77"/>
              </a:rPr>
            </a:br>
            <a:br>
              <a:rPr lang="fr-FR" sz="5000" b="1" dirty="0">
                <a:solidFill>
                  <a:schemeClr val="bg1"/>
                </a:solidFill>
                <a:latin typeface="WORK SANS BOLD ROMAN" pitchFamily="2" charset="77"/>
              </a:rPr>
            </a:br>
            <a:r>
              <a:rPr lang="fr-FR" sz="2000" dirty="0">
                <a:solidFill>
                  <a:schemeClr val="bg1"/>
                </a:solidFill>
                <a:latin typeface="Arial" panose="020B0604020202020204" pitchFamily="34" charset="0"/>
                <a:cs typeface="Arial" panose="020B0604020202020204" pitchFamily="34" charset="0"/>
              </a:rPr>
              <a:t>L’objectif initial du CNR et d’Ambroise Croizat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800" i="1" dirty="0">
                <a:solidFill>
                  <a:schemeClr val="bg1"/>
                </a:solidFill>
                <a:latin typeface="Arial" panose="020B0604020202020204" pitchFamily="34" charset="0"/>
                <a:cs typeface="Arial" panose="020B0604020202020204" pitchFamily="34" charset="0"/>
              </a:rPr>
              <a:t>« de permettre aux Hommes d’être à l’abri du besoin </a:t>
            </a:r>
            <a:br>
              <a:rPr lang="fr-FR" sz="2800" i="1" dirty="0">
                <a:solidFill>
                  <a:schemeClr val="bg1"/>
                </a:solidFill>
                <a:latin typeface="Arial" panose="020B0604020202020204" pitchFamily="34" charset="0"/>
                <a:cs typeface="Arial" panose="020B0604020202020204" pitchFamily="34" charset="0"/>
              </a:rPr>
            </a:br>
            <a:r>
              <a:rPr lang="fr-FR" sz="2800" i="1" dirty="0">
                <a:solidFill>
                  <a:schemeClr val="bg1"/>
                </a:solidFill>
                <a:latin typeface="Arial" panose="020B0604020202020204" pitchFamily="34" charset="0"/>
                <a:cs typeface="Arial" panose="020B0604020202020204" pitchFamily="34" charset="0"/>
              </a:rPr>
              <a:t>et de faire de la retraite non plus une antichambre de la mort </a:t>
            </a:r>
            <a:br>
              <a:rPr lang="fr-FR" sz="2800" i="1" dirty="0">
                <a:solidFill>
                  <a:schemeClr val="bg1"/>
                </a:solidFill>
                <a:latin typeface="Arial" panose="020B0604020202020204" pitchFamily="34" charset="0"/>
                <a:cs typeface="Arial" panose="020B0604020202020204" pitchFamily="34" charset="0"/>
              </a:rPr>
            </a:br>
            <a:r>
              <a:rPr lang="fr-FR" sz="2800" i="1" dirty="0">
                <a:solidFill>
                  <a:schemeClr val="bg1"/>
                </a:solidFill>
                <a:latin typeface="Arial" panose="020B0604020202020204" pitchFamily="34" charset="0"/>
                <a:cs typeface="Arial" panose="020B0604020202020204" pitchFamily="34" charset="0"/>
              </a:rPr>
              <a:t>mais une nouvelle étape de la vie »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était quasiment atteint.</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1F74201B-84E9-CE1F-221B-9AC75B133AAC}"/>
              </a:ext>
            </a:extLst>
          </p:cNvPr>
          <p:cNvPicPr>
            <a:picLocks noChangeAspect="1"/>
          </p:cNvPicPr>
          <p:nvPr/>
        </p:nvPicPr>
        <p:blipFill>
          <a:blip r:embed="rId2"/>
          <a:stretch>
            <a:fillRect/>
          </a:stretch>
        </p:blipFill>
        <p:spPr>
          <a:xfrm>
            <a:off x="-2023633" y="3657600"/>
            <a:ext cx="6350000" cy="4229100"/>
          </a:xfrm>
          <a:prstGeom prst="rect">
            <a:avLst/>
          </a:prstGeom>
        </p:spPr>
      </p:pic>
    </p:spTree>
    <p:extLst>
      <p:ext uri="{BB962C8B-B14F-4D97-AF65-F5344CB8AC3E}">
        <p14:creationId xmlns:p14="http://schemas.microsoft.com/office/powerpoint/2010/main" val="2776318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b="69166"/>
          <a:stretch/>
        </p:blipFill>
        <p:spPr>
          <a:xfrm>
            <a:off x="502384" y="219763"/>
            <a:ext cx="863600" cy="1997032"/>
          </a:xfrm>
          <a:prstGeom prst="rect">
            <a:avLst/>
          </a:prstGeom>
        </p:spPr>
      </p:pic>
    </p:spTree>
    <p:extLst>
      <p:ext uri="{BB962C8B-B14F-4D97-AF65-F5344CB8AC3E}">
        <p14:creationId xmlns:p14="http://schemas.microsoft.com/office/powerpoint/2010/main" val="293694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F95A7C63-61ED-55AD-D6B5-07E86C66AEC3}"/>
              </a:ext>
            </a:extLst>
          </p:cNvPr>
          <p:cNvPicPr>
            <a:picLocks noChangeAspect="1"/>
          </p:cNvPicPr>
          <p:nvPr/>
        </p:nvPicPr>
        <p:blipFill rotWithShape="1">
          <a:blip r:embed="rId2"/>
          <a:srcRect b="50000"/>
          <a:stretch/>
        </p:blipFill>
        <p:spPr>
          <a:xfrm>
            <a:off x="0" y="-683040"/>
            <a:ext cx="12192000" cy="8273845"/>
          </a:xfrm>
          <a:prstGeom prst="rect">
            <a:avLst/>
          </a:prstGeom>
        </p:spPr>
      </p:pic>
    </p:spTree>
    <p:extLst>
      <p:ext uri="{BB962C8B-B14F-4D97-AF65-F5344CB8AC3E}">
        <p14:creationId xmlns:p14="http://schemas.microsoft.com/office/powerpoint/2010/main" val="226946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salarié·es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payent la note.</a:t>
            </a:r>
          </a:p>
        </p:txBody>
      </p:sp>
    </p:spTree>
    <p:extLst>
      <p:ext uri="{BB962C8B-B14F-4D97-AF65-F5344CB8AC3E}">
        <p14:creationId xmlns:p14="http://schemas.microsoft.com/office/powerpoint/2010/main" val="373860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lipse 51">
            <a:extLst>
              <a:ext uri="{FF2B5EF4-FFF2-40B4-BE49-F238E27FC236}">
                <a16:creationId xmlns:a16="http://schemas.microsoft.com/office/drawing/2014/main" id="{86E0C696-46DD-B2C4-0F61-12DF1A8D2AD5}"/>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A69018CE-D62E-3B5B-8776-69BF12016485}"/>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9C0837CC-EEB2-8245-65FF-FF4FC281611E}"/>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FBE8ED64-639F-0872-427C-9AE136E73C6A}"/>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7479B5E0-8BB0-0126-1F03-40AFA2789F15}"/>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66473925-79F5-0BF2-B5EC-FC5AAF676C42}"/>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54192877-C215-5F99-ABEC-CFA5396C429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5A2A8F44-90E2-5FB4-5933-34F4902BA1C2}"/>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9102C2E1-A4D9-5CA3-AA72-C35F9BC50470}"/>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4BA19272-14ED-A574-8DFB-F44A7A204493}"/>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AD34C8C4-A5EC-EE15-0193-126539F1F5F6}"/>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 name="Image 65">
            <a:extLst>
              <a:ext uri="{FF2B5EF4-FFF2-40B4-BE49-F238E27FC236}">
                <a16:creationId xmlns:a16="http://schemas.microsoft.com/office/drawing/2014/main" id="{D89D0F86-B82A-84D7-4840-6161408B3A20}"/>
              </a:ext>
            </a:extLst>
          </p:cNvPr>
          <p:cNvPicPr>
            <a:picLocks noChangeAspect="1"/>
          </p:cNvPicPr>
          <p:nvPr/>
        </p:nvPicPr>
        <p:blipFill rotWithShape="1">
          <a:blip r:embed="rId3"/>
          <a:srcRect b="69166"/>
          <a:stretch/>
        </p:blipFill>
        <p:spPr>
          <a:xfrm>
            <a:off x="502384" y="219763"/>
            <a:ext cx="863600" cy="1997032"/>
          </a:xfrm>
          <a:prstGeom prst="rect">
            <a:avLst/>
          </a:prstGeom>
        </p:spPr>
      </p:pic>
      <p:grpSp>
        <p:nvGrpSpPr>
          <p:cNvPr id="24" name="Groupe 23">
            <a:extLst>
              <a:ext uri="{FF2B5EF4-FFF2-40B4-BE49-F238E27FC236}">
                <a16:creationId xmlns:a16="http://schemas.microsoft.com/office/drawing/2014/main" id="{003AA89E-C9D9-5936-FD73-63C3ED60F0EF}"/>
              </a:ext>
            </a:extLst>
          </p:cNvPr>
          <p:cNvGrpSpPr>
            <a:grpSpLocks/>
          </p:cNvGrpSpPr>
          <p:nvPr/>
        </p:nvGrpSpPr>
        <p:grpSpPr bwMode="auto">
          <a:xfrm>
            <a:off x="6072766" y="2181385"/>
            <a:ext cx="1592262" cy="3640137"/>
            <a:chOff x="1700213" y="2284125"/>
            <a:chExt cx="1592262" cy="3640425"/>
          </a:xfrm>
        </p:grpSpPr>
        <p:sp>
          <p:nvSpPr>
            <p:cNvPr id="25" name="ZoneTexte 24">
              <a:extLst>
                <a:ext uri="{FF2B5EF4-FFF2-40B4-BE49-F238E27FC236}">
                  <a16:creationId xmlns:a16="http://schemas.microsoft.com/office/drawing/2014/main" id="{77DA394E-3BBA-E4D1-DD4B-94F6921681C7}"/>
                </a:ext>
              </a:extLst>
            </p:cNvPr>
            <p:cNvSpPr txBox="1"/>
            <p:nvPr/>
          </p:nvSpPr>
          <p:spPr>
            <a:xfrm>
              <a:off x="1712913" y="2284125"/>
              <a:ext cx="1579562" cy="584246"/>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61,7%</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26" name="ZoneTexte 62">
              <a:extLst>
                <a:ext uri="{FF2B5EF4-FFF2-40B4-BE49-F238E27FC236}">
                  <a16:creationId xmlns:a16="http://schemas.microsoft.com/office/drawing/2014/main" id="{69BF5AC1-D32D-28B4-0951-9A4AA64AD200}"/>
                </a:ext>
              </a:extLst>
            </p:cNvPr>
            <p:cNvSpPr txBox="1">
              <a:spLocks noChangeArrowheads="1"/>
            </p:cNvSpPr>
            <p:nvPr/>
          </p:nvSpPr>
          <p:spPr bwMode="auto">
            <a:xfrm>
              <a:off x="1700213" y="2936875"/>
              <a:ext cx="1577975" cy="6477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16%</a:t>
              </a:r>
              <a:endParaRPr lang="fr-FR" altLang="fr-FR" sz="2000" i="1" baseline="30000">
                <a:solidFill>
                  <a:srgbClr val="000000"/>
                </a:solidFill>
                <a:latin typeface="Arial" panose="020B0604020202020204" pitchFamily="34" charset="0"/>
              </a:endParaRPr>
            </a:p>
          </p:txBody>
        </p:sp>
        <p:sp>
          <p:nvSpPr>
            <p:cNvPr id="27" name="ZoneTexte 82">
              <a:extLst>
                <a:ext uri="{FF2B5EF4-FFF2-40B4-BE49-F238E27FC236}">
                  <a16:creationId xmlns:a16="http://schemas.microsoft.com/office/drawing/2014/main" id="{D46FBF9C-7D37-AD9C-418F-BC6A9A64394C}"/>
                </a:ext>
              </a:extLst>
            </p:cNvPr>
            <p:cNvSpPr txBox="1">
              <a:spLocks noChangeArrowheads="1"/>
            </p:cNvSpPr>
            <p:nvPr/>
          </p:nvSpPr>
          <p:spPr bwMode="auto">
            <a:xfrm>
              <a:off x="1708150" y="4308475"/>
              <a:ext cx="1579563" cy="925513"/>
            </a:xfrm>
            <a:prstGeom prst="rect">
              <a:avLst/>
            </a:prstGeom>
            <a:solidFill>
              <a:srgbClr val="CC99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endParaRPr lang="fr-FR" altLang="fr-FR" sz="2000">
                <a:solidFill>
                  <a:srgbClr val="3333FF"/>
                </a:solidFill>
                <a:latin typeface="Arial" panose="020B0604020202020204" pitchFamily="34" charset="0"/>
              </a:endParaRPr>
            </a:p>
            <a:p>
              <a:pPr marL="0" lvl="1" algn="ctr" eaLnBrk="1" hangingPunct="1"/>
              <a:r>
                <a:rPr lang="fr-FR" altLang="fr-FR" sz="2000">
                  <a:solidFill>
                    <a:srgbClr val="3333FF"/>
                  </a:solidFill>
                  <a:latin typeface="Arial" panose="020B0604020202020204" pitchFamily="34" charset="0"/>
                </a:rPr>
                <a:t>56%</a:t>
              </a:r>
              <a:endParaRPr lang="fr-FR" altLang="fr-FR" sz="2000" i="1" baseline="30000">
                <a:solidFill>
                  <a:srgbClr val="3333FF"/>
                </a:solidFill>
                <a:latin typeface="Arial" panose="020B0604020202020204" pitchFamily="34" charset="0"/>
              </a:endParaRPr>
            </a:p>
          </p:txBody>
        </p:sp>
        <p:sp>
          <p:nvSpPr>
            <p:cNvPr id="28" name="ZoneTexte 27">
              <a:extLst>
                <a:ext uri="{FF2B5EF4-FFF2-40B4-BE49-F238E27FC236}">
                  <a16:creationId xmlns:a16="http://schemas.microsoft.com/office/drawing/2014/main" id="{FB73691D-F8FD-1916-1677-AEBB6C0B424C}"/>
                </a:ext>
              </a:extLst>
            </p:cNvPr>
            <p:cNvSpPr txBox="1"/>
            <p:nvPr/>
          </p:nvSpPr>
          <p:spPr>
            <a:xfrm>
              <a:off x="1708150" y="3611380"/>
              <a:ext cx="1579563"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srgbClr val="FF0000"/>
                  </a:solidFill>
                  <a:latin typeface="Arial" charset="0"/>
                  <a:ea typeface="ＭＳ Ｐゴシック" pitchFamily="34" charset="-128"/>
                  <a:cs typeface="ＭＳ Ｐゴシック" charset="0"/>
                </a:rPr>
                <a:t>40%</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29" name="ZoneTexte 28">
              <a:extLst>
                <a:ext uri="{FF2B5EF4-FFF2-40B4-BE49-F238E27FC236}">
                  <a16:creationId xmlns:a16="http://schemas.microsoft.com/office/drawing/2014/main" id="{FF3F0631-41E2-C08E-AE85-472A0196FABA}"/>
                </a:ext>
              </a:extLst>
            </p:cNvPr>
            <p:cNvSpPr txBox="1"/>
            <p:nvPr/>
          </p:nvSpPr>
          <p:spPr>
            <a:xfrm>
              <a:off x="1706563" y="5276799"/>
              <a:ext cx="1579562"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44%</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grpSp>
      <p:grpSp>
        <p:nvGrpSpPr>
          <p:cNvPr id="11" name="Groupe 10">
            <a:extLst>
              <a:ext uri="{FF2B5EF4-FFF2-40B4-BE49-F238E27FC236}">
                <a16:creationId xmlns:a16="http://schemas.microsoft.com/office/drawing/2014/main" id="{D620A773-2BB0-7249-52E0-52DD5B09C97B}"/>
              </a:ext>
            </a:extLst>
          </p:cNvPr>
          <p:cNvGrpSpPr>
            <a:grpSpLocks/>
          </p:cNvGrpSpPr>
          <p:nvPr/>
        </p:nvGrpSpPr>
        <p:grpSpPr bwMode="auto">
          <a:xfrm>
            <a:off x="4637666" y="1478122"/>
            <a:ext cx="7281862" cy="4330700"/>
            <a:chOff x="265113" y="1581150"/>
            <a:chExt cx="7281862" cy="4330700"/>
          </a:xfrm>
        </p:grpSpPr>
        <p:grpSp>
          <p:nvGrpSpPr>
            <p:cNvPr id="12" name="Groupe 77">
              <a:extLst>
                <a:ext uri="{FF2B5EF4-FFF2-40B4-BE49-F238E27FC236}">
                  <a16:creationId xmlns:a16="http://schemas.microsoft.com/office/drawing/2014/main" id="{DA17B555-0DDE-F86B-0BE1-DA6C5051E7DE}"/>
                </a:ext>
              </a:extLst>
            </p:cNvPr>
            <p:cNvGrpSpPr>
              <a:grpSpLocks/>
            </p:cNvGrpSpPr>
            <p:nvPr/>
          </p:nvGrpSpPr>
          <p:grpSpPr bwMode="auto">
            <a:xfrm>
              <a:off x="271463" y="1581150"/>
              <a:ext cx="7275512" cy="657225"/>
              <a:chOff x="271463" y="1580861"/>
              <a:chExt cx="7275801" cy="657814"/>
            </a:xfrm>
          </p:grpSpPr>
          <p:sp>
            <p:nvSpPr>
              <p:cNvPr id="19" name="ZoneTexte 48">
                <a:extLst>
                  <a:ext uri="{FF2B5EF4-FFF2-40B4-BE49-F238E27FC236}">
                    <a16:creationId xmlns:a16="http://schemas.microsoft.com/office/drawing/2014/main" id="{52373285-D82E-6932-6754-991E248F3BA2}"/>
                  </a:ext>
                </a:extLst>
              </p:cNvPr>
              <p:cNvSpPr txBox="1">
                <a:spLocks noChangeArrowheads="1"/>
              </p:cNvSpPr>
              <p:nvPr/>
            </p:nvSpPr>
            <p:spPr bwMode="auto">
              <a:xfrm>
                <a:off x="271463" y="1580861"/>
                <a:ext cx="1390705" cy="646692"/>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eaLnBrk="1" hangingPunct="1"/>
                <a:r>
                  <a:rPr lang="fr-FR" altLang="fr-FR" sz="1200" b="1" dirty="0">
                    <a:solidFill>
                      <a:srgbClr val="FFFFFF"/>
                    </a:solidFill>
                    <a:latin typeface="Arial" panose="020B0604020202020204" pitchFamily="34" charset="0"/>
                  </a:rPr>
                  <a:t>Source :</a:t>
                </a:r>
              </a:p>
              <a:p>
                <a:pPr eaLnBrk="1" hangingPunct="1"/>
                <a:r>
                  <a:rPr lang="fr-FR" altLang="fr-FR" sz="1200" b="1" dirty="0">
                    <a:solidFill>
                      <a:srgbClr val="FFFFFF"/>
                    </a:solidFill>
                    <a:latin typeface="Arial" panose="020B0604020202020204" pitchFamily="34" charset="0"/>
                  </a:rPr>
                  <a:t>GIE AGIRC et ARRCO  </a:t>
                </a:r>
                <a:r>
                  <a:rPr lang="fr-FR" altLang="fr-FR" sz="1600" i="1" baseline="30000" dirty="0">
                    <a:solidFill>
                      <a:srgbClr val="FFFFFF"/>
                    </a:solidFill>
                    <a:latin typeface="Arial" panose="020B0604020202020204" pitchFamily="34" charset="0"/>
                  </a:rPr>
                  <a:t>(1)</a:t>
                </a:r>
                <a:endParaRPr lang="fr-FR" altLang="fr-FR" sz="1200" i="1" baseline="30000" dirty="0">
                  <a:solidFill>
                    <a:srgbClr val="FFFFFF"/>
                  </a:solidFill>
                  <a:latin typeface="Arial" panose="020B0604020202020204" pitchFamily="34" charset="0"/>
                </a:endParaRPr>
              </a:p>
            </p:txBody>
          </p:sp>
          <p:sp>
            <p:nvSpPr>
              <p:cNvPr id="20" name="ZoneTexte 49">
                <a:extLst>
                  <a:ext uri="{FF2B5EF4-FFF2-40B4-BE49-F238E27FC236}">
                    <a16:creationId xmlns:a16="http://schemas.microsoft.com/office/drawing/2014/main" id="{068320F7-1D1E-3F93-D717-8A033CBE8B8A}"/>
                  </a:ext>
                </a:extLst>
              </p:cNvPr>
              <p:cNvSpPr txBox="1">
                <a:spLocks noChangeArrowheads="1"/>
              </p:cNvSpPr>
              <p:nvPr/>
            </p:nvSpPr>
            <p:spPr bwMode="auto">
              <a:xfrm>
                <a:off x="1671694" y="1580861"/>
                <a:ext cx="1616139"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endParaRPr lang="fr-FR" altLang="fr-FR" sz="1200" b="1" dirty="0">
                  <a:solidFill>
                    <a:srgbClr val="FFFFFF"/>
                  </a:solidFill>
                  <a:latin typeface="Arial" panose="020B0604020202020204" pitchFamily="34" charset="0"/>
                </a:endParaRPr>
              </a:p>
              <a:p>
                <a:pPr algn="ctr" eaLnBrk="1" hangingPunct="1"/>
                <a:r>
                  <a:rPr lang="fr-FR" altLang="fr-FR" sz="1400" b="1" dirty="0">
                    <a:solidFill>
                      <a:srgbClr val="FFFFFF"/>
                    </a:solidFill>
                    <a:latin typeface="Arial" panose="020B0604020202020204" pitchFamily="34" charset="0"/>
                  </a:rPr>
                  <a:t>Homme cadre</a:t>
                </a:r>
              </a:p>
              <a:p>
                <a:pPr algn="ctr" eaLnBrk="1" hangingPunct="1"/>
                <a:endParaRPr lang="fr-FR" altLang="fr-FR" sz="1200" b="1" dirty="0">
                  <a:solidFill>
                    <a:srgbClr val="FFFFFF"/>
                  </a:solidFill>
                  <a:latin typeface="Arial" panose="020B0604020202020204" pitchFamily="34" charset="0"/>
                </a:endParaRPr>
              </a:p>
            </p:txBody>
          </p:sp>
          <p:sp>
            <p:nvSpPr>
              <p:cNvPr id="21" name="ZoneTexte 50">
                <a:extLst>
                  <a:ext uri="{FF2B5EF4-FFF2-40B4-BE49-F238E27FC236}">
                    <a16:creationId xmlns:a16="http://schemas.microsoft.com/office/drawing/2014/main" id="{6E45852D-84E3-49D9-A80B-5BED09BE3A1F}"/>
                  </a:ext>
                </a:extLst>
              </p:cNvPr>
              <p:cNvSpPr txBox="1">
                <a:spLocks noChangeArrowheads="1"/>
              </p:cNvSpPr>
              <p:nvPr/>
            </p:nvSpPr>
            <p:spPr bwMode="auto">
              <a:xfrm>
                <a:off x="3287833" y="1590395"/>
                <a:ext cx="1616139"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endParaRPr lang="fr-FR" altLang="fr-FR" sz="1200" b="1" dirty="0">
                  <a:solidFill>
                    <a:srgbClr val="FFFFFF"/>
                  </a:solidFill>
                  <a:latin typeface="Arial" panose="020B0604020202020204" pitchFamily="34" charset="0"/>
                </a:endParaRPr>
              </a:p>
              <a:p>
                <a:pPr algn="ctr" eaLnBrk="1" hangingPunct="1"/>
                <a:r>
                  <a:rPr lang="fr-FR" altLang="fr-FR" sz="1400" b="1" dirty="0">
                    <a:solidFill>
                      <a:srgbClr val="FFFFFF"/>
                    </a:solidFill>
                    <a:latin typeface="Arial" panose="020B0604020202020204" pitchFamily="34" charset="0"/>
                  </a:rPr>
                  <a:t>Femme cadre</a:t>
                </a:r>
              </a:p>
              <a:p>
                <a:pPr algn="ctr" eaLnBrk="1" hangingPunct="1"/>
                <a:endParaRPr lang="fr-FR" altLang="fr-FR" sz="1200" b="1" dirty="0">
                  <a:solidFill>
                    <a:srgbClr val="FFFFFF"/>
                  </a:solidFill>
                  <a:latin typeface="Arial" panose="020B0604020202020204" pitchFamily="34" charset="0"/>
                </a:endParaRPr>
              </a:p>
            </p:txBody>
          </p:sp>
          <p:sp>
            <p:nvSpPr>
              <p:cNvPr id="22" name="ZoneTexte 51">
                <a:extLst>
                  <a:ext uri="{FF2B5EF4-FFF2-40B4-BE49-F238E27FC236}">
                    <a16:creationId xmlns:a16="http://schemas.microsoft.com/office/drawing/2014/main" id="{B6DA2A76-19D3-0B7D-53CA-12D72B9BC951}"/>
                  </a:ext>
                </a:extLst>
              </p:cNvPr>
              <p:cNvSpPr txBox="1">
                <a:spLocks noChangeArrowheads="1"/>
              </p:cNvSpPr>
              <p:nvPr/>
            </p:nvSpPr>
            <p:spPr bwMode="auto">
              <a:xfrm>
                <a:off x="4903972" y="1587217"/>
                <a:ext cx="1324028"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r>
                  <a:rPr lang="fr-FR" altLang="fr-FR" sz="1400" b="1">
                    <a:solidFill>
                      <a:srgbClr val="FFFFFF"/>
                    </a:solidFill>
                    <a:latin typeface="Arial" panose="020B0604020202020204" pitchFamily="34" charset="0"/>
                  </a:rPr>
                  <a:t>Homme             non-cadre</a:t>
                </a:r>
              </a:p>
            </p:txBody>
          </p:sp>
          <p:sp>
            <p:nvSpPr>
              <p:cNvPr id="23" name="ZoneTexte 52">
                <a:extLst>
                  <a:ext uri="{FF2B5EF4-FFF2-40B4-BE49-F238E27FC236}">
                    <a16:creationId xmlns:a16="http://schemas.microsoft.com/office/drawing/2014/main" id="{C113472D-7EF9-B34C-7EC4-109D4BCDDDC5}"/>
                  </a:ext>
                </a:extLst>
              </p:cNvPr>
              <p:cNvSpPr txBox="1">
                <a:spLocks noChangeArrowheads="1"/>
              </p:cNvSpPr>
              <p:nvPr/>
            </p:nvSpPr>
            <p:spPr bwMode="auto">
              <a:xfrm>
                <a:off x="6223236" y="1590395"/>
                <a:ext cx="1324028"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r>
                  <a:rPr lang="fr-FR" altLang="fr-FR" sz="1400" b="1">
                    <a:solidFill>
                      <a:srgbClr val="FFFFFF"/>
                    </a:solidFill>
                    <a:latin typeface="Arial" panose="020B0604020202020204" pitchFamily="34" charset="0"/>
                  </a:rPr>
                  <a:t>Femme           non-cadre</a:t>
                </a:r>
              </a:p>
            </p:txBody>
          </p:sp>
        </p:grpSp>
        <p:grpSp>
          <p:nvGrpSpPr>
            <p:cNvPr id="13" name="Groupe 78">
              <a:extLst>
                <a:ext uri="{FF2B5EF4-FFF2-40B4-BE49-F238E27FC236}">
                  <a16:creationId xmlns:a16="http://schemas.microsoft.com/office/drawing/2014/main" id="{7F2E70A7-ED89-19B1-A463-C7BE6037D65B}"/>
                </a:ext>
              </a:extLst>
            </p:cNvPr>
            <p:cNvGrpSpPr>
              <a:grpSpLocks/>
            </p:cNvGrpSpPr>
            <p:nvPr/>
          </p:nvGrpSpPr>
          <p:grpSpPr bwMode="auto">
            <a:xfrm>
              <a:off x="265113" y="2244725"/>
              <a:ext cx="1397000" cy="3667125"/>
              <a:chOff x="265113" y="2244725"/>
              <a:chExt cx="1397000" cy="3666770"/>
            </a:xfrm>
          </p:grpSpPr>
          <p:sp>
            <p:nvSpPr>
              <p:cNvPr id="14" name="ZoneTexte 13">
                <a:extLst>
                  <a:ext uri="{FF2B5EF4-FFF2-40B4-BE49-F238E27FC236}">
                    <a16:creationId xmlns:a16="http://schemas.microsoft.com/office/drawing/2014/main" id="{BF9618D6-9FE2-AE2F-5734-EE8164E79A72}"/>
                  </a:ext>
                </a:extLst>
              </p:cNvPr>
              <p:cNvSpPr txBox="1"/>
              <p:nvPr/>
            </p:nvSpPr>
            <p:spPr>
              <a:xfrm>
                <a:off x="271463" y="2244725"/>
                <a:ext cx="1390650" cy="646050"/>
              </a:xfrm>
              <a:prstGeom prst="rect">
                <a:avLst/>
              </a:prstGeom>
              <a:solidFill>
                <a:schemeClr val="accent3">
                  <a:lumMod val="75000"/>
                  <a:alpha val="31000"/>
                </a:schemeClr>
              </a:solidFill>
            </p:spPr>
            <p:txBody>
              <a:bodyPr>
                <a:spAutoFit/>
              </a:bodyPr>
              <a:lstStyle/>
              <a:p>
                <a:pPr marL="0" lvl="1">
                  <a:defRPr/>
                </a:pPr>
                <a:r>
                  <a:rPr lang="fr-FR" sz="1800" dirty="0">
                    <a:solidFill>
                      <a:prstClr val="black"/>
                    </a:solidFill>
                    <a:latin typeface="Arial" charset="0"/>
                    <a:ea typeface="ＭＳ Ｐゴシック" pitchFamily="34" charset="-128"/>
                    <a:cs typeface="ＭＳ Ｐゴシック" charset="0"/>
                  </a:rPr>
                  <a:t>Pension totale </a:t>
                </a:r>
                <a:r>
                  <a:rPr lang="fr-FR" sz="1800" i="1" baseline="30000" dirty="0">
                    <a:solidFill>
                      <a:prstClr val="black"/>
                    </a:solidFill>
                    <a:latin typeface="Arial" charset="0"/>
                    <a:ea typeface="ＭＳ Ｐゴシック" pitchFamily="34" charset="-128"/>
                    <a:cs typeface="ＭＳ Ｐゴシック" charset="0"/>
                  </a:rPr>
                  <a:t>(2)</a:t>
                </a:r>
              </a:p>
            </p:txBody>
          </p:sp>
          <p:sp>
            <p:nvSpPr>
              <p:cNvPr id="15" name="ZoneTexte 54">
                <a:extLst>
                  <a:ext uri="{FF2B5EF4-FFF2-40B4-BE49-F238E27FC236}">
                    <a16:creationId xmlns:a16="http://schemas.microsoft.com/office/drawing/2014/main" id="{04F0008D-BD0A-55C3-A18F-5B0919E69F75}"/>
                  </a:ext>
                </a:extLst>
              </p:cNvPr>
              <p:cNvSpPr txBox="1">
                <a:spLocks noChangeArrowheads="1"/>
              </p:cNvSpPr>
              <p:nvPr/>
            </p:nvSpPr>
            <p:spPr bwMode="auto">
              <a:xfrm>
                <a:off x="276225" y="2932113"/>
                <a:ext cx="1385888" cy="646112"/>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eaLnBrk="1" hangingPunct="1"/>
                <a:r>
                  <a:rPr lang="fr-FR" altLang="fr-FR" sz="1800">
                    <a:solidFill>
                      <a:srgbClr val="000000"/>
                    </a:solidFill>
                    <a:latin typeface="Arial" panose="020B0604020202020204" pitchFamily="34" charset="0"/>
                  </a:rPr>
                  <a:t>Poids ARRCO</a:t>
                </a:r>
                <a:endParaRPr lang="fr-FR" altLang="fr-FR" sz="1800" i="1" baseline="30000">
                  <a:solidFill>
                    <a:srgbClr val="000000"/>
                  </a:solidFill>
                  <a:latin typeface="Arial" panose="020B0604020202020204" pitchFamily="34" charset="0"/>
                </a:endParaRPr>
              </a:p>
            </p:txBody>
          </p:sp>
          <p:sp>
            <p:nvSpPr>
              <p:cNvPr id="16" name="ZoneTexte 15">
                <a:extLst>
                  <a:ext uri="{FF2B5EF4-FFF2-40B4-BE49-F238E27FC236}">
                    <a16:creationId xmlns:a16="http://schemas.microsoft.com/office/drawing/2014/main" id="{4D06F698-E566-64F5-0F76-96FF267B6914}"/>
                  </a:ext>
                </a:extLst>
              </p:cNvPr>
              <p:cNvSpPr txBox="1"/>
              <p:nvPr/>
            </p:nvSpPr>
            <p:spPr>
              <a:xfrm>
                <a:off x="280988" y="3620955"/>
                <a:ext cx="1381125" cy="646049"/>
              </a:xfrm>
              <a:prstGeom prst="rect">
                <a:avLst/>
              </a:prstGeom>
              <a:solidFill>
                <a:schemeClr val="accent3">
                  <a:lumMod val="75000"/>
                  <a:alpha val="31000"/>
                </a:schemeClr>
              </a:solidFill>
            </p:spPr>
            <p:txBody>
              <a:bodyPr>
                <a:spAutoFit/>
              </a:bodyPr>
              <a:lstStyle>
                <a:defPPr>
                  <a:defRPr lang="en-US"/>
                </a:defPPr>
                <a:lvl2pPr marL="0" lvl="1">
                  <a:defRPr sz="1800"/>
                </a:lvl2pPr>
              </a:lstStyle>
              <a:p>
                <a:pPr lvl="1">
                  <a:defRPr/>
                </a:pPr>
                <a:r>
                  <a:rPr lang="fr-FR" dirty="0">
                    <a:solidFill>
                      <a:srgbClr val="FF0000"/>
                    </a:solidFill>
                    <a:latin typeface="Arial" charset="0"/>
                    <a:ea typeface="ＭＳ Ｐゴシック" pitchFamily="34" charset="-128"/>
                    <a:cs typeface="ＭＳ Ｐゴシック" charset="0"/>
                  </a:rPr>
                  <a:t>Poids AGIRC</a:t>
                </a:r>
              </a:p>
            </p:txBody>
          </p:sp>
          <p:sp>
            <p:nvSpPr>
              <p:cNvPr id="17" name="ZoneTexte 56">
                <a:extLst>
                  <a:ext uri="{FF2B5EF4-FFF2-40B4-BE49-F238E27FC236}">
                    <a16:creationId xmlns:a16="http://schemas.microsoft.com/office/drawing/2014/main" id="{FD58F7D4-D0E6-8C61-5B38-DB1D1B894286}"/>
                  </a:ext>
                </a:extLst>
              </p:cNvPr>
              <p:cNvSpPr txBox="1">
                <a:spLocks noChangeArrowheads="1"/>
              </p:cNvSpPr>
              <p:nvPr/>
            </p:nvSpPr>
            <p:spPr bwMode="auto">
              <a:xfrm>
                <a:off x="285750" y="4308764"/>
                <a:ext cx="1376363" cy="923925"/>
              </a:xfrm>
              <a:prstGeom prst="rect">
                <a:avLst/>
              </a:prstGeom>
              <a:solidFill>
                <a:srgbClr val="CC99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eaLnBrk="1" hangingPunct="1"/>
                <a:r>
                  <a:rPr lang="fr-FR" altLang="fr-FR" sz="1800" dirty="0">
                    <a:solidFill>
                      <a:srgbClr val="3333FF"/>
                    </a:solidFill>
                    <a:latin typeface="Arial" panose="020B0604020202020204" pitchFamily="34" charset="0"/>
                  </a:rPr>
                  <a:t>Poids Total AGIRC + ARRCO</a:t>
                </a:r>
                <a:endParaRPr lang="fr-FR" altLang="fr-FR" sz="1800" i="1" baseline="30000" dirty="0">
                  <a:solidFill>
                    <a:srgbClr val="3333FF"/>
                  </a:solidFill>
                  <a:latin typeface="Arial" panose="020B0604020202020204" pitchFamily="34" charset="0"/>
                </a:endParaRPr>
              </a:p>
            </p:txBody>
          </p:sp>
          <p:sp>
            <p:nvSpPr>
              <p:cNvPr id="18" name="ZoneTexte 17">
                <a:extLst>
                  <a:ext uri="{FF2B5EF4-FFF2-40B4-BE49-F238E27FC236}">
                    <a16:creationId xmlns:a16="http://schemas.microsoft.com/office/drawing/2014/main" id="{B3E7BB0C-24DB-600B-BD77-5AAB85D00A13}"/>
                  </a:ext>
                </a:extLst>
              </p:cNvPr>
              <p:cNvSpPr txBox="1"/>
              <p:nvPr/>
            </p:nvSpPr>
            <p:spPr>
              <a:xfrm>
                <a:off x="265113" y="5265446"/>
                <a:ext cx="1390650" cy="646049"/>
              </a:xfrm>
              <a:prstGeom prst="rect">
                <a:avLst/>
              </a:prstGeom>
              <a:solidFill>
                <a:schemeClr val="accent3">
                  <a:lumMod val="75000"/>
                  <a:alpha val="31000"/>
                </a:schemeClr>
              </a:solidFill>
            </p:spPr>
            <p:txBody>
              <a:bodyPr>
                <a:spAutoFit/>
              </a:bodyPr>
              <a:lstStyle/>
              <a:p>
                <a:pPr marL="0" lvl="1">
                  <a:defRPr/>
                </a:pPr>
                <a:r>
                  <a:rPr lang="fr-FR" sz="1800" dirty="0">
                    <a:solidFill>
                      <a:prstClr val="black"/>
                    </a:solidFill>
                    <a:latin typeface="Arial" charset="0"/>
                    <a:ea typeface="ＭＳ Ｐゴシック" pitchFamily="34" charset="-128"/>
                    <a:cs typeface="ＭＳ Ｐゴシック" charset="0"/>
                  </a:rPr>
                  <a:t>Poids CNAV</a:t>
                </a:r>
                <a:endParaRPr lang="fr-FR" sz="1800" i="1" baseline="30000" dirty="0">
                  <a:solidFill>
                    <a:prstClr val="black"/>
                  </a:solidFill>
                  <a:latin typeface="Arial" charset="0"/>
                  <a:ea typeface="ＭＳ Ｐゴシック" pitchFamily="34" charset="-128"/>
                  <a:cs typeface="ＭＳ Ｐゴシック" charset="0"/>
                </a:endParaRPr>
              </a:p>
            </p:txBody>
          </p:sp>
        </p:grpSp>
      </p:grpSp>
      <p:grpSp>
        <p:nvGrpSpPr>
          <p:cNvPr id="30" name="Groupe 29">
            <a:extLst>
              <a:ext uri="{FF2B5EF4-FFF2-40B4-BE49-F238E27FC236}">
                <a16:creationId xmlns:a16="http://schemas.microsoft.com/office/drawing/2014/main" id="{E44ED8FF-978E-846E-7448-E25869449308}"/>
              </a:ext>
            </a:extLst>
          </p:cNvPr>
          <p:cNvGrpSpPr>
            <a:grpSpLocks/>
          </p:cNvGrpSpPr>
          <p:nvPr/>
        </p:nvGrpSpPr>
        <p:grpSpPr bwMode="auto">
          <a:xfrm>
            <a:off x="9298566" y="2167097"/>
            <a:ext cx="1301750" cy="3679825"/>
            <a:chOff x="4926013" y="2269736"/>
            <a:chExt cx="1301750" cy="3679544"/>
          </a:xfrm>
        </p:grpSpPr>
        <p:sp>
          <p:nvSpPr>
            <p:cNvPr id="31" name="ZoneTexte 30">
              <a:extLst>
                <a:ext uri="{FF2B5EF4-FFF2-40B4-BE49-F238E27FC236}">
                  <a16:creationId xmlns:a16="http://schemas.microsoft.com/office/drawing/2014/main" id="{9F7C328B-23B3-60FA-29FF-04B0DA9527D5}"/>
                </a:ext>
              </a:extLst>
            </p:cNvPr>
            <p:cNvSpPr txBox="1"/>
            <p:nvPr/>
          </p:nvSpPr>
          <p:spPr>
            <a:xfrm>
              <a:off x="4926013" y="2269736"/>
              <a:ext cx="1277937" cy="582569"/>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72%</a:t>
              </a:r>
              <a:endParaRPr lang="fr-FR" sz="2000" i="1" baseline="30000" dirty="0">
                <a:solidFill>
                  <a:prstClr val="black"/>
                </a:solidFill>
                <a:latin typeface="Arial" charset="0"/>
                <a:ea typeface="ＭＳ Ｐゴシック" pitchFamily="34" charset="-128"/>
                <a:cs typeface="ＭＳ Ｐゴシック" charset="0"/>
              </a:endParaRPr>
            </a:p>
          </p:txBody>
        </p:sp>
        <p:sp>
          <p:nvSpPr>
            <p:cNvPr id="32" name="ZoneTexte 83">
              <a:extLst>
                <a:ext uri="{FF2B5EF4-FFF2-40B4-BE49-F238E27FC236}">
                  <a16:creationId xmlns:a16="http://schemas.microsoft.com/office/drawing/2014/main" id="{2269E4D6-F195-FF21-B9CC-56C4872A70BA}"/>
                </a:ext>
              </a:extLst>
            </p:cNvPr>
            <p:cNvSpPr txBox="1">
              <a:spLocks noChangeArrowheads="1"/>
            </p:cNvSpPr>
            <p:nvPr/>
          </p:nvSpPr>
          <p:spPr bwMode="auto">
            <a:xfrm>
              <a:off x="4940300" y="4317455"/>
              <a:ext cx="1287463" cy="925442"/>
            </a:xfrm>
            <a:prstGeom prst="rect">
              <a:avLst/>
            </a:prstGeom>
            <a:pattFill prst="pct5">
              <a:fgClr>
                <a:schemeClr val="accent3">
                  <a:lumMod val="75000"/>
                </a:schemeClr>
              </a:fgClr>
              <a:bgClr>
                <a:prstClr val="white"/>
              </a:bgClr>
            </a:pattFill>
            <a:ln w="9525">
              <a:noFill/>
              <a:miter lim="800000"/>
              <a:headEnd/>
              <a:tailEnd/>
            </a:ln>
          </p:spPr>
          <p:txBody>
            <a:bodyPr>
              <a:spAutoFit/>
            </a:bodyPr>
            <a:lstStyle/>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p:txBody>
        </p:sp>
        <p:sp>
          <p:nvSpPr>
            <p:cNvPr id="33" name="ZoneTexte 92">
              <a:extLst>
                <a:ext uri="{FF2B5EF4-FFF2-40B4-BE49-F238E27FC236}">
                  <a16:creationId xmlns:a16="http://schemas.microsoft.com/office/drawing/2014/main" id="{F337E46A-57FA-2678-C604-CBF3E7D37D0F}"/>
                </a:ext>
              </a:extLst>
            </p:cNvPr>
            <p:cNvSpPr txBox="1">
              <a:spLocks noChangeArrowheads="1"/>
            </p:cNvSpPr>
            <p:nvPr/>
          </p:nvSpPr>
          <p:spPr bwMode="auto">
            <a:xfrm>
              <a:off x="4933950" y="2924944"/>
              <a:ext cx="1270000" cy="6480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26%</a:t>
              </a:r>
              <a:endParaRPr lang="fr-FR" altLang="fr-FR" sz="2000" i="1" baseline="30000">
                <a:solidFill>
                  <a:srgbClr val="000000"/>
                </a:solidFill>
                <a:latin typeface="Arial" panose="020B0604020202020204" pitchFamily="34" charset="0"/>
              </a:endParaRPr>
            </a:p>
          </p:txBody>
        </p:sp>
        <p:sp>
          <p:nvSpPr>
            <p:cNvPr id="34" name="ZoneTexte 37">
              <a:extLst>
                <a:ext uri="{FF2B5EF4-FFF2-40B4-BE49-F238E27FC236}">
                  <a16:creationId xmlns:a16="http://schemas.microsoft.com/office/drawing/2014/main" id="{4B76D244-B8EA-F704-0B6C-344D76D76EB6}"/>
                </a:ext>
              </a:extLst>
            </p:cNvPr>
            <p:cNvSpPr txBox="1">
              <a:spLocks noChangeArrowheads="1"/>
            </p:cNvSpPr>
            <p:nvPr/>
          </p:nvSpPr>
          <p:spPr bwMode="auto">
            <a:xfrm>
              <a:off x="4948238" y="3630613"/>
              <a:ext cx="1274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eaLnBrk="1" hangingPunct="1"/>
              <a:endParaRPr lang="fr-FR" altLang="fr-FR" sz="1800">
                <a:solidFill>
                  <a:srgbClr val="000000"/>
                </a:solidFill>
                <a:latin typeface="Arial" panose="020B0604020202020204" pitchFamily="34" charset="0"/>
              </a:endParaRPr>
            </a:p>
            <a:p>
              <a:pPr marL="0" lvl="1" eaLnBrk="1" hangingPunct="1"/>
              <a:endParaRPr lang="fr-FR" altLang="fr-FR" sz="1800">
                <a:solidFill>
                  <a:srgbClr val="000000"/>
                </a:solidFill>
                <a:latin typeface="Arial" panose="020B0604020202020204" pitchFamily="34" charset="0"/>
              </a:endParaRPr>
            </a:p>
          </p:txBody>
        </p:sp>
        <p:sp>
          <p:nvSpPr>
            <p:cNvPr id="35" name="ZoneTexte 34">
              <a:extLst>
                <a:ext uri="{FF2B5EF4-FFF2-40B4-BE49-F238E27FC236}">
                  <a16:creationId xmlns:a16="http://schemas.microsoft.com/office/drawing/2014/main" id="{6424CCF4-4818-593C-7659-9E2B23FFAE64}"/>
                </a:ext>
              </a:extLst>
            </p:cNvPr>
            <p:cNvSpPr txBox="1"/>
            <p:nvPr/>
          </p:nvSpPr>
          <p:spPr>
            <a:xfrm>
              <a:off x="4946650" y="5301629"/>
              <a:ext cx="1277938" cy="647651"/>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74%</a:t>
              </a:r>
              <a:endParaRPr lang="fr-FR" sz="2000" i="1" baseline="30000" dirty="0">
                <a:solidFill>
                  <a:prstClr val="black"/>
                </a:solidFill>
                <a:latin typeface="Arial" charset="0"/>
                <a:ea typeface="ＭＳ Ｐゴシック" pitchFamily="34" charset="-128"/>
                <a:cs typeface="ＭＳ Ｐゴシック" charset="0"/>
              </a:endParaRPr>
            </a:p>
          </p:txBody>
        </p:sp>
      </p:grpSp>
      <p:grpSp>
        <p:nvGrpSpPr>
          <p:cNvPr id="36" name="Groupe 35">
            <a:extLst>
              <a:ext uri="{FF2B5EF4-FFF2-40B4-BE49-F238E27FC236}">
                <a16:creationId xmlns:a16="http://schemas.microsoft.com/office/drawing/2014/main" id="{B0E94DFC-D14B-A922-9776-6FEE428554CC}"/>
              </a:ext>
            </a:extLst>
          </p:cNvPr>
          <p:cNvGrpSpPr>
            <a:grpSpLocks/>
          </p:cNvGrpSpPr>
          <p:nvPr/>
        </p:nvGrpSpPr>
        <p:grpSpPr bwMode="auto">
          <a:xfrm>
            <a:off x="7687253" y="2186147"/>
            <a:ext cx="1593850" cy="3640138"/>
            <a:chOff x="3314700" y="2288887"/>
            <a:chExt cx="1593850" cy="3640426"/>
          </a:xfrm>
        </p:grpSpPr>
        <p:sp>
          <p:nvSpPr>
            <p:cNvPr id="37" name="ZoneTexte 36">
              <a:extLst>
                <a:ext uri="{FF2B5EF4-FFF2-40B4-BE49-F238E27FC236}">
                  <a16:creationId xmlns:a16="http://schemas.microsoft.com/office/drawing/2014/main" id="{830641DA-5F4F-635E-1598-9BB21F38DDC8}"/>
                </a:ext>
              </a:extLst>
            </p:cNvPr>
            <p:cNvSpPr txBox="1"/>
            <p:nvPr/>
          </p:nvSpPr>
          <p:spPr>
            <a:xfrm>
              <a:off x="3314700" y="2288887"/>
              <a:ext cx="1579563" cy="584246"/>
            </a:xfrm>
            <a:prstGeom prst="rect">
              <a:avLst/>
            </a:prstGeom>
            <a:solidFill>
              <a:schemeClr val="accent3">
                <a:lumMod val="75000"/>
                <a:alpha val="31000"/>
              </a:schemeClr>
            </a:solidFill>
          </p:spPr>
          <p:txBody>
            <a:bodyPr anchor="b">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68,2%</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38" name="ZoneTexte 91">
              <a:extLst>
                <a:ext uri="{FF2B5EF4-FFF2-40B4-BE49-F238E27FC236}">
                  <a16:creationId xmlns:a16="http://schemas.microsoft.com/office/drawing/2014/main" id="{DBD5F4FD-B0F0-86EE-7352-15D0FDBD3A94}"/>
                </a:ext>
              </a:extLst>
            </p:cNvPr>
            <p:cNvSpPr txBox="1">
              <a:spLocks noChangeArrowheads="1"/>
            </p:cNvSpPr>
            <p:nvPr/>
          </p:nvSpPr>
          <p:spPr bwMode="auto">
            <a:xfrm>
              <a:off x="3321050" y="2944813"/>
              <a:ext cx="1577975" cy="6477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20%</a:t>
              </a:r>
              <a:endParaRPr lang="fr-FR" altLang="fr-FR" sz="2000" i="1" baseline="30000">
                <a:solidFill>
                  <a:srgbClr val="000000"/>
                </a:solidFill>
                <a:latin typeface="Arial" panose="020B0604020202020204" pitchFamily="34" charset="0"/>
              </a:endParaRPr>
            </a:p>
          </p:txBody>
        </p:sp>
        <p:sp>
          <p:nvSpPr>
            <p:cNvPr id="39" name="ZoneTexte 38">
              <a:extLst>
                <a:ext uri="{FF2B5EF4-FFF2-40B4-BE49-F238E27FC236}">
                  <a16:creationId xmlns:a16="http://schemas.microsoft.com/office/drawing/2014/main" id="{4C8B530E-3226-5205-CAD1-3687D6C92ACF}"/>
                </a:ext>
              </a:extLst>
            </p:cNvPr>
            <p:cNvSpPr txBox="1"/>
            <p:nvPr/>
          </p:nvSpPr>
          <p:spPr>
            <a:xfrm>
              <a:off x="3324225" y="3630431"/>
              <a:ext cx="1579563"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srgbClr val="FF0000"/>
                  </a:solidFill>
                  <a:latin typeface="Arial" charset="0"/>
                  <a:ea typeface="ＭＳ Ｐゴシック" pitchFamily="34" charset="-128"/>
                  <a:cs typeface="ＭＳ Ｐゴシック" charset="0"/>
                </a:rPr>
                <a:t>25%</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40" name="ZoneTexte 82">
              <a:extLst>
                <a:ext uri="{FF2B5EF4-FFF2-40B4-BE49-F238E27FC236}">
                  <a16:creationId xmlns:a16="http://schemas.microsoft.com/office/drawing/2014/main" id="{DAB0C2B7-05CF-B35B-DD78-A034C6C019EB}"/>
                </a:ext>
              </a:extLst>
            </p:cNvPr>
            <p:cNvSpPr txBox="1">
              <a:spLocks noChangeArrowheads="1"/>
            </p:cNvSpPr>
            <p:nvPr/>
          </p:nvSpPr>
          <p:spPr bwMode="auto">
            <a:xfrm>
              <a:off x="3328988" y="4316413"/>
              <a:ext cx="1579562" cy="925512"/>
            </a:xfrm>
            <a:prstGeom prst="rect">
              <a:avLst/>
            </a:prstGeom>
            <a:solidFill>
              <a:srgbClr val="CC99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endParaRPr lang="fr-FR" altLang="fr-FR" sz="2000">
                <a:solidFill>
                  <a:srgbClr val="3333FF"/>
                </a:solidFill>
                <a:latin typeface="Arial" panose="020B0604020202020204" pitchFamily="34" charset="0"/>
              </a:endParaRPr>
            </a:p>
            <a:p>
              <a:pPr marL="0" lvl="1" algn="ctr" eaLnBrk="1" hangingPunct="1"/>
              <a:r>
                <a:rPr lang="fr-FR" altLang="fr-FR" sz="2000">
                  <a:solidFill>
                    <a:srgbClr val="3333FF"/>
                  </a:solidFill>
                  <a:latin typeface="Arial" panose="020B0604020202020204" pitchFamily="34" charset="0"/>
                </a:rPr>
                <a:t>45%</a:t>
              </a:r>
              <a:endParaRPr lang="fr-FR" altLang="fr-FR" sz="2000" i="1" baseline="30000">
                <a:solidFill>
                  <a:srgbClr val="3333FF"/>
                </a:solidFill>
                <a:latin typeface="Arial" panose="020B0604020202020204" pitchFamily="34" charset="0"/>
              </a:endParaRPr>
            </a:p>
          </p:txBody>
        </p:sp>
        <p:sp>
          <p:nvSpPr>
            <p:cNvPr id="41" name="ZoneTexte 40">
              <a:extLst>
                <a:ext uri="{FF2B5EF4-FFF2-40B4-BE49-F238E27FC236}">
                  <a16:creationId xmlns:a16="http://schemas.microsoft.com/office/drawing/2014/main" id="{91FE5F45-52E1-145A-CE2A-BBA49BA7713D}"/>
                </a:ext>
              </a:extLst>
            </p:cNvPr>
            <p:cNvSpPr txBox="1"/>
            <p:nvPr/>
          </p:nvSpPr>
          <p:spPr>
            <a:xfrm>
              <a:off x="3327400" y="5281562"/>
              <a:ext cx="1579563"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54%</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grpSp>
      <p:grpSp>
        <p:nvGrpSpPr>
          <p:cNvPr id="42" name="Groupe 41">
            <a:extLst>
              <a:ext uri="{FF2B5EF4-FFF2-40B4-BE49-F238E27FC236}">
                <a16:creationId xmlns:a16="http://schemas.microsoft.com/office/drawing/2014/main" id="{CCAEF064-4064-3D46-5B62-712B169E94B2}"/>
              </a:ext>
            </a:extLst>
          </p:cNvPr>
          <p:cNvGrpSpPr>
            <a:grpSpLocks/>
          </p:cNvGrpSpPr>
          <p:nvPr/>
        </p:nvGrpSpPr>
        <p:grpSpPr bwMode="auto">
          <a:xfrm>
            <a:off x="10624128" y="2157572"/>
            <a:ext cx="1298575" cy="3689350"/>
            <a:chOff x="6251575" y="2260600"/>
            <a:chExt cx="1298575" cy="3688608"/>
          </a:xfrm>
        </p:grpSpPr>
        <p:sp>
          <p:nvSpPr>
            <p:cNvPr id="43" name="ZoneTexte 42">
              <a:extLst>
                <a:ext uri="{FF2B5EF4-FFF2-40B4-BE49-F238E27FC236}">
                  <a16:creationId xmlns:a16="http://schemas.microsoft.com/office/drawing/2014/main" id="{78E58E5D-79FE-8646-048F-D76A56D3F611}"/>
                </a:ext>
              </a:extLst>
            </p:cNvPr>
            <p:cNvSpPr txBox="1"/>
            <p:nvPr/>
          </p:nvSpPr>
          <p:spPr>
            <a:xfrm>
              <a:off x="6251575" y="2260600"/>
              <a:ext cx="1277938" cy="612652"/>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74,4%</a:t>
              </a:r>
              <a:endParaRPr lang="fr-FR" sz="2000" i="1" baseline="30000" dirty="0">
                <a:solidFill>
                  <a:prstClr val="black"/>
                </a:solidFill>
                <a:latin typeface="Arial" charset="0"/>
                <a:ea typeface="ＭＳ Ｐゴシック" pitchFamily="34" charset="-128"/>
                <a:cs typeface="ＭＳ Ｐゴシック" charset="0"/>
              </a:endParaRPr>
            </a:p>
          </p:txBody>
        </p:sp>
        <p:sp>
          <p:nvSpPr>
            <p:cNvPr id="44" name="ZoneTexte 93">
              <a:extLst>
                <a:ext uri="{FF2B5EF4-FFF2-40B4-BE49-F238E27FC236}">
                  <a16:creationId xmlns:a16="http://schemas.microsoft.com/office/drawing/2014/main" id="{31E2B9A4-F354-77D7-F436-A2BCFBAEAF0E}"/>
                </a:ext>
              </a:extLst>
            </p:cNvPr>
            <p:cNvSpPr txBox="1">
              <a:spLocks noChangeArrowheads="1"/>
            </p:cNvSpPr>
            <p:nvPr/>
          </p:nvSpPr>
          <p:spPr bwMode="auto">
            <a:xfrm>
              <a:off x="6253163" y="2924944"/>
              <a:ext cx="1270000" cy="6480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26%</a:t>
              </a:r>
              <a:endParaRPr lang="fr-FR" altLang="fr-FR" sz="2000" i="1" baseline="30000">
                <a:solidFill>
                  <a:srgbClr val="000000"/>
                </a:solidFill>
                <a:latin typeface="Arial" panose="020B0604020202020204" pitchFamily="34" charset="0"/>
              </a:endParaRPr>
            </a:p>
          </p:txBody>
        </p:sp>
        <p:sp>
          <p:nvSpPr>
            <p:cNvPr id="45" name="ZoneTexte 44">
              <a:extLst>
                <a:ext uri="{FF2B5EF4-FFF2-40B4-BE49-F238E27FC236}">
                  <a16:creationId xmlns:a16="http://schemas.microsoft.com/office/drawing/2014/main" id="{BE595F5E-6143-0F40-1F97-FEA9C3225FA4}"/>
                </a:ext>
              </a:extLst>
            </p:cNvPr>
            <p:cNvSpPr txBox="1"/>
            <p:nvPr/>
          </p:nvSpPr>
          <p:spPr>
            <a:xfrm>
              <a:off x="6254750" y="3630337"/>
              <a:ext cx="1274763" cy="647570"/>
            </a:xfrm>
            <a:prstGeom prst="rect">
              <a:avLst/>
            </a:prstGeom>
            <a:pattFill prst="pct5">
              <a:fgClr>
                <a:schemeClr val="accent3">
                  <a:lumMod val="75000"/>
                </a:schemeClr>
              </a:fgClr>
              <a:bgClr>
                <a:prstClr val="white"/>
              </a:bgClr>
            </a:pattFill>
          </p:spPr>
          <p:txBody>
            <a:bodyPr>
              <a:spAutoFit/>
            </a:bodyPr>
            <a:lstStyle/>
            <a:p>
              <a:pPr marL="0" lvl="1">
                <a:defRPr/>
              </a:pPr>
              <a:endParaRPr lang="fr-FR" sz="1800" dirty="0">
                <a:solidFill>
                  <a:prstClr val="black"/>
                </a:solidFill>
                <a:latin typeface="Arial" charset="0"/>
                <a:ea typeface="ＭＳ Ｐゴシック" pitchFamily="34" charset="-128"/>
                <a:cs typeface="ＭＳ Ｐゴシック" charset="0"/>
              </a:endParaRPr>
            </a:p>
            <a:p>
              <a:pPr marL="0" lvl="1">
                <a:defRPr/>
              </a:pPr>
              <a:endParaRPr lang="fr-FR" sz="1800" dirty="0">
                <a:solidFill>
                  <a:prstClr val="black"/>
                </a:solidFill>
                <a:latin typeface="Arial" charset="0"/>
                <a:ea typeface="ＭＳ Ｐゴシック" pitchFamily="34" charset="-128"/>
                <a:cs typeface="ＭＳ Ｐゴシック" charset="0"/>
              </a:endParaRPr>
            </a:p>
          </p:txBody>
        </p:sp>
        <p:sp>
          <p:nvSpPr>
            <p:cNvPr id="46" name="ZoneTexte 83">
              <a:extLst>
                <a:ext uri="{FF2B5EF4-FFF2-40B4-BE49-F238E27FC236}">
                  <a16:creationId xmlns:a16="http://schemas.microsoft.com/office/drawing/2014/main" id="{BE3C35CE-1690-8A62-F59E-6DABDF49276F}"/>
                </a:ext>
              </a:extLst>
            </p:cNvPr>
            <p:cNvSpPr txBox="1">
              <a:spLocks noChangeArrowheads="1"/>
            </p:cNvSpPr>
            <p:nvPr/>
          </p:nvSpPr>
          <p:spPr bwMode="auto">
            <a:xfrm>
              <a:off x="6251575" y="4317586"/>
              <a:ext cx="1287463" cy="925327"/>
            </a:xfrm>
            <a:prstGeom prst="rect">
              <a:avLst/>
            </a:prstGeom>
            <a:pattFill prst="pct5">
              <a:fgClr>
                <a:schemeClr val="accent2">
                  <a:lumMod val="75000"/>
                  <a:lumOff val="25000"/>
                </a:schemeClr>
              </a:fgClr>
              <a:bgClr>
                <a:prstClr val="white"/>
              </a:bgClr>
            </a:pattFill>
            <a:ln w="9525">
              <a:noFill/>
              <a:miter lim="800000"/>
              <a:headEnd/>
              <a:tailEnd/>
            </a:ln>
          </p:spPr>
          <p:txBody>
            <a:bodyPr>
              <a:spAutoFit/>
            </a:bodyPr>
            <a:lstStyle/>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p:txBody>
        </p:sp>
        <p:sp>
          <p:nvSpPr>
            <p:cNvPr id="47" name="ZoneTexte 46">
              <a:extLst>
                <a:ext uri="{FF2B5EF4-FFF2-40B4-BE49-F238E27FC236}">
                  <a16:creationId xmlns:a16="http://schemas.microsoft.com/office/drawing/2014/main" id="{438063FD-ACDB-CFE7-7417-CC9D3DE2784F}"/>
                </a:ext>
              </a:extLst>
            </p:cNvPr>
            <p:cNvSpPr txBox="1"/>
            <p:nvPr/>
          </p:nvSpPr>
          <p:spPr>
            <a:xfrm>
              <a:off x="6272213" y="5301638"/>
              <a:ext cx="1277937" cy="647570"/>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74%</a:t>
              </a:r>
              <a:endParaRPr lang="fr-FR" sz="2000" i="1" baseline="30000" dirty="0">
                <a:solidFill>
                  <a:prstClr val="black"/>
                </a:solidFill>
                <a:latin typeface="Arial" charset="0"/>
                <a:ea typeface="ＭＳ Ｐゴシック" pitchFamily="34" charset="-128"/>
                <a:cs typeface="ＭＳ Ｐゴシック" charset="0"/>
              </a:endParaRPr>
            </a:p>
          </p:txBody>
        </p:sp>
      </p:grpSp>
      <p:sp>
        <p:nvSpPr>
          <p:cNvPr id="48" name="ZoneTexte 47">
            <a:extLst>
              <a:ext uri="{FF2B5EF4-FFF2-40B4-BE49-F238E27FC236}">
                <a16:creationId xmlns:a16="http://schemas.microsoft.com/office/drawing/2014/main" id="{2262A0A1-3338-E03C-FF1C-B04C030F79D0}"/>
              </a:ext>
            </a:extLst>
          </p:cNvPr>
          <p:cNvSpPr txBox="1"/>
          <p:nvPr/>
        </p:nvSpPr>
        <p:spPr bwMode="auto">
          <a:xfrm>
            <a:off x="9312853" y="3535522"/>
            <a:ext cx="1274763" cy="647700"/>
          </a:xfrm>
          <a:prstGeom prst="rect">
            <a:avLst/>
          </a:prstGeom>
          <a:pattFill prst="pct5">
            <a:fgClr>
              <a:schemeClr val="accent3">
                <a:lumMod val="75000"/>
              </a:schemeClr>
            </a:fgClr>
            <a:bgClr>
              <a:prstClr val="white"/>
            </a:bgClr>
          </a:pattFill>
        </p:spPr>
        <p:txBody>
          <a:bodyPr>
            <a:spAutoFit/>
          </a:bodyPr>
          <a:lstStyle/>
          <a:p>
            <a:pPr marL="0" lvl="1">
              <a:defRPr/>
            </a:pPr>
            <a:endParaRPr lang="fr-FR" sz="1800" dirty="0">
              <a:solidFill>
                <a:prstClr val="black"/>
              </a:solidFill>
              <a:latin typeface="Arial" charset="0"/>
              <a:ea typeface="ＭＳ Ｐゴシック" pitchFamily="34" charset="-128"/>
              <a:cs typeface="ＭＳ Ｐゴシック" charset="0"/>
            </a:endParaRPr>
          </a:p>
          <a:p>
            <a:pPr marL="0" lvl="1">
              <a:defRPr/>
            </a:pPr>
            <a:endParaRPr lang="fr-FR" sz="1800" dirty="0">
              <a:solidFill>
                <a:prstClr val="black"/>
              </a:solidFill>
              <a:latin typeface="Arial" charset="0"/>
              <a:ea typeface="ＭＳ Ｐゴシック" pitchFamily="34" charset="-128"/>
              <a:cs typeface="ＭＳ Ｐゴシック" charset="0"/>
            </a:endParaRPr>
          </a:p>
        </p:txBody>
      </p:sp>
      <p:pic>
        <p:nvPicPr>
          <p:cNvPr id="6" name="Image 5">
            <a:extLst>
              <a:ext uri="{FF2B5EF4-FFF2-40B4-BE49-F238E27FC236}">
                <a16:creationId xmlns:a16="http://schemas.microsoft.com/office/drawing/2014/main" id="{740F54DC-D43E-70FA-1F51-1E6D4CC36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75" y="2431459"/>
            <a:ext cx="4537090" cy="4302918"/>
          </a:xfrm>
          <a:prstGeom prst="rect">
            <a:avLst/>
          </a:prstGeom>
        </p:spPr>
      </p:pic>
      <p:sp>
        <p:nvSpPr>
          <p:cNvPr id="7" name="Rectangle 6">
            <a:extLst>
              <a:ext uri="{FF2B5EF4-FFF2-40B4-BE49-F238E27FC236}">
                <a16:creationId xmlns:a16="http://schemas.microsoft.com/office/drawing/2014/main" id="{3F5C9136-DC90-4B6D-4B5F-1CEAED8016B0}"/>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A31E7B2-AFF9-382E-C8C8-27B2F2825CCD}"/>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Titre 3">
            <a:extLst>
              <a:ext uri="{FF2B5EF4-FFF2-40B4-BE49-F238E27FC236}">
                <a16:creationId xmlns:a16="http://schemas.microsoft.com/office/drawing/2014/main" id="{0123850C-A965-16DE-BEDF-47E2F3CFCFC0}"/>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réformes paramétriques = dégradation progressive</a:t>
            </a:r>
          </a:p>
        </p:txBody>
      </p:sp>
    </p:spTree>
    <p:extLst>
      <p:ext uri="{BB962C8B-B14F-4D97-AF65-F5344CB8AC3E}">
        <p14:creationId xmlns:p14="http://schemas.microsoft.com/office/powerpoint/2010/main" val="30672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EN BREF</a:t>
            </a:r>
            <a:br>
              <a:rPr lang="fr-FR" sz="5000" b="1" dirty="0">
                <a:solidFill>
                  <a:schemeClr val="bg1"/>
                </a:solidFill>
                <a:latin typeface="WORK SANS BOLD ROMAN" pitchFamily="2" charset="77"/>
              </a:rPr>
            </a:br>
            <a:br>
              <a:rPr lang="fr-FR" sz="5000" b="1" dirty="0">
                <a:solidFill>
                  <a:schemeClr val="bg1"/>
                </a:solidFill>
                <a:latin typeface="WORK SANS BOLD ROMAN" pitchFamily="2" charset="77"/>
              </a:rPr>
            </a:br>
            <a:r>
              <a:rPr lang="fr-FR" sz="2000" dirty="0">
                <a:solidFill>
                  <a:schemeClr val="bg1"/>
                </a:solidFill>
                <a:latin typeface="Arial" panose="020B0604020202020204" pitchFamily="34" charset="0"/>
                <a:cs typeface="Arial" panose="020B0604020202020204" pitchFamily="34" charset="0"/>
              </a:rPr>
              <a:t>Les salariés payent la note des réformes.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Chute du taux de remplacement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Homme non Cadre : - 12 points</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Femme non Cadre : - 9,6 points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Femme Cadre : - 15,8 points</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Homme Cadre : - 22,3 points</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4360FA1C-0CDB-16E8-EDFF-4D136152EA4D}"/>
              </a:ext>
            </a:extLst>
          </p:cNvPr>
          <p:cNvPicPr>
            <a:picLocks noChangeAspect="1"/>
          </p:cNvPicPr>
          <p:nvPr/>
        </p:nvPicPr>
        <p:blipFill>
          <a:blip r:embed="rId2"/>
          <a:stretch>
            <a:fillRect/>
          </a:stretch>
        </p:blipFill>
        <p:spPr>
          <a:xfrm>
            <a:off x="-1665287" y="3657600"/>
            <a:ext cx="6350000" cy="4229100"/>
          </a:xfrm>
          <a:prstGeom prst="rect">
            <a:avLst/>
          </a:prstGeom>
        </p:spPr>
      </p:pic>
    </p:spTree>
    <p:extLst>
      <p:ext uri="{BB962C8B-B14F-4D97-AF65-F5344CB8AC3E}">
        <p14:creationId xmlns:p14="http://schemas.microsoft.com/office/powerpoint/2010/main" val="276603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E569A265-C367-0A1B-02E8-B8511F1E5F1F}"/>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F3CF80F-42D0-DA61-FB18-CF26FB506FC0}"/>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57B5C40-3A85-3B43-CCD7-14832EC078C3}"/>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6DDF47B-5E10-44AD-D020-5B2EC62F5E79}"/>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566BFE0-710F-1DA7-1C4C-06BD3AC36DA9}"/>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5FEF36C-B850-4E18-FFDA-38060BDA784D}"/>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A56CAC-B189-0C38-FFEA-438A3237DE84}"/>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D503397-0CD2-2790-6A8D-E843D01719BD}"/>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8641E34-4659-7CC0-35C3-95BD602383B4}"/>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9B061A71-F5EA-3437-B4F0-8506F927B21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39ED9BD3-7375-B7BD-2F54-EC96F0516122}"/>
              </a:ext>
            </a:extLst>
          </p:cNvPr>
          <p:cNvPicPr>
            <a:picLocks noChangeAspect="1"/>
          </p:cNvPicPr>
          <p:nvPr/>
        </p:nvPicPr>
        <p:blipFill rotWithShape="1">
          <a:blip r:embed="rId3"/>
          <a:srcRect b="81110"/>
          <a:stretch/>
        </p:blipFill>
        <p:spPr>
          <a:xfrm>
            <a:off x="502384" y="219763"/>
            <a:ext cx="863600" cy="1223473"/>
          </a:xfrm>
          <a:prstGeom prst="rect">
            <a:avLst/>
          </a:prstGeom>
        </p:spPr>
      </p:pic>
      <p:graphicFrame>
        <p:nvGraphicFramePr>
          <p:cNvPr id="4" name="Graphique 7">
            <a:extLst>
              <a:ext uri="{FF2B5EF4-FFF2-40B4-BE49-F238E27FC236}">
                <a16:creationId xmlns:a16="http://schemas.microsoft.com/office/drawing/2014/main" id="{DF7DFD7D-4F8E-F65D-A7D8-032DB96F0203}"/>
              </a:ext>
            </a:extLst>
          </p:cNvPr>
          <p:cNvGraphicFramePr>
            <a:graphicFrameLocks noGrp="1"/>
          </p:cNvGraphicFramePr>
          <p:nvPr>
            <p:ph idx="1"/>
            <p:extLst>
              <p:ext uri="{D42A27DB-BD31-4B8C-83A1-F6EECF244321}">
                <p14:modId xmlns:p14="http://schemas.microsoft.com/office/powerpoint/2010/main" val="1641226692"/>
              </p:ext>
            </p:extLst>
          </p:nvPr>
        </p:nvGraphicFramePr>
        <p:xfrm>
          <a:off x="2947745" y="1415846"/>
          <a:ext cx="9492952" cy="5663380"/>
        </p:xfrm>
        <a:graphic>
          <a:graphicData uri="http://schemas.openxmlformats.org/presentationml/2006/ole">
            <mc:AlternateContent xmlns:mc="http://schemas.openxmlformats.org/markup-compatibility/2006">
              <mc:Choice xmlns:v="urn:schemas-microsoft-com:vml" Requires="v">
                <p:oleObj r:id="rId4" imgW="9400847" imgH="6035563" progId="Excel.Chart.8">
                  <p:embed/>
                </p:oleObj>
              </mc:Choice>
              <mc:Fallback>
                <p:oleObj r:id="rId4" imgW="9400847" imgH="6035563" progId="Excel.Chart.8">
                  <p:embed/>
                  <p:pic>
                    <p:nvPicPr>
                      <p:cNvPr id="4" name="Graphique 7">
                        <a:extLst>
                          <a:ext uri="{FF2B5EF4-FFF2-40B4-BE49-F238E27FC236}">
                            <a16:creationId xmlns:a16="http://schemas.microsoft.com/office/drawing/2014/main" id="{DF7DFD7D-4F8E-F65D-A7D8-032DB96F020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745" y="1415846"/>
                        <a:ext cx="9492952" cy="5663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ZoneTexte 4">
            <a:extLst>
              <a:ext uri="{FF2B5EF4-FFF2-40B4-BE49-F238E27FC236}">
                <a16:creationId xmlns:a16="http://schemas.microsoft.com/office/drawing/2014/main" id="{70A45C1D-8F53-AF80-E37E-DCA0491F9E98}"/>
              </a:ext>
            </a:extLst>
          </p:cNvPr>
          <p:cNvSpPr txBox="1"/>
          <p:nvPr/>
        </p:nvSpPr>
        <p:spPr>
          <a:xfrm>
            <a:off x="3668131" y="6519610"/>
            <a:ext cx="4026090" cy="246221"/>
          </a:xfrm>
          <a:prstGeom prst="rect">
            <a:avLst/>
          </a:prstGeom>
          <a:noFill/>
        </p:spPr>
        <p:txBody>
          <a:bodyPr wrap="square" rtlCol="0">
            <a:spAutoFit/>
          </a:bodyPr>
          <a:lstStyle/>
          <a:p>
            <a:r>
              <a:rPr lang="fr-FR" sz="1000" dirty="0"/>
              <a:t>Source : CNAV : direction stat e prospective 4/11/2014</a:t>
            </a:r>
          </a:p>
        </p:txBody>
      </p:sp>
      <p:pic>
        <p:nvPicPr>
          <p:cNvPr id="3" name="Image 2">
            <a:extLst>
              <a:ext uri="{FF2B5EF4-FFF2-40B4-BE49-F238E27FC236}">
                <a16:creationId xmlns:a16="http://schemas.microsoft.com/office/drawing/2014/main" id="{45018ADB-8812-2CF9-ADE7-661F1E238B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59441"/>
            <a:ext cx="3555157" cy="5078796"/>
          </a:xfrm>
          <a:prstGeom prst="rect">
            <a:avLst/>
          </a:prstGeom>
        </p:spPr>
      </p:pic>
      <p:sp>
        <p:nvSpPr>
          <p:cNvPr id="6" name="Rectangle 5">
            <a:extLst>
              <a:ext uri="{FF2B5EF4-FFF2-40B4-BE49-F238E27FC236}">
                <a16:creationId xmlns:a16="http://schemas.microsoft.com/office/drawing/2014/main" id="{E438D657-ECEA-49E2-FE08-96F0F1237E46}"/>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3">
            <a:extLst>
              <a:ext uri="{FF2B5EF4-FFF2-40B4-BE49-F238E27FC236}">
                <a16:creationId xmlns:a16="http://schemas.microsoft.com/office/drawing/2014/main" id="{DCB3589E-BE64-E17B-C0EF-89D129489C8B}"/>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Evolutions en moyenne annuelle des prix/salaires (base 100 : 1992)</a:t>
            </a:r>
          </a:p>
        </p:txBody>
      </p:sp>
    </p:spTree>
    <p:extLst>
      <p:ext uri="{BB962C8B-B14F-4D97-AF65-F5344CB8AC3E}">
        <p14:creationId xmlns:p14="http://schemas.microsoft.com/office/powerpoint/2010/main" val="356419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abic Typesetting" panose="020F0502020204030204" pitchFamily="34" charset="0"/>
                <a:cs typeface="Arabic Typesetting" panose="020F0502020204030204" pitchFamily="34" charset="0"/>
              </a:rPr>
              <a:t>Bilan objectif des réformes : chute vertigineuse du niveau de vie des retraités</a:t>
            </a:r>
          </a:p>
        </p:txBody>
      </p:sp>
      <p:pic>
        <p:nvPicPr>
          <p:cNvPr id="4" name="Image 4">
            <a:extLst>
              <a:ext uri="{FF2B5EF4-FFF2-40B4-BE49-F238E27FC236}">
                <a16:creationId xmlns:a16="http://schemas.microsoft.com/office/drawing/2014/main" id="{4813B8E0-A62F-1E8E-DB61-0E021041D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330" y="760810"/>
            <a:ext cx="8992880" cy="552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a:extLst>
              <a:ext uri="{FF2B5EF4-FFF2-40B4-BE49-F238E27FC236}">
                <a16:creationId xmlns:a16="http://schemas.microsoft.com/office/drawing/2014/main" id="{C361A80B-89FE-ADCA-78F4-DB431C4B513B}"/>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04CDE4F-8BB0-E7CB-6E90-E92B778FABF0}"/>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EAD70DA-5BB1-5FA9-B035-02E19C16AFB0}"/>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8EDEAFDF-182B-DF6C-94A3-C4E1A5EDC816}"/>
              </a:ext>
            </a:extLst>
          </p:cNvPr>
          <p:cNvPicPr>
            <a:picLocks noChangeAspect="1"/>
          </p:cNvPicPr>
          <p:nvPr/>
        </p:nvPicPr>
        <p:blipFill rotWithShape="1">
          <a:blip r:embed="rId3"/>
          <a:srcRect b="69166"/>
          <a:stretch/>
        </p:blipFill>
        <p:spPr>
          <a:xfrm>
            <a:off x="502384" y="219763"/>
            <a:ext cx="863600" cy="1997032"/>
          </a:xfrm>
          <a:prstGeom prst="rect">
            <a:avLst/>
          </a:prstGeom>
        </p:spPr>
      </p:pic>
    </p:spTree>
    <p:extLst>
      <p:ext uri="{BB962C8B-B14F-4D97-AF65-F5344CB8AC3E}">
        <p14:creationId xmlns:p14="http://schemas.microsoft.com/office/powerpoint/2010/main" val="2253038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a:solidFill>
            <a:srgbClr val="DC3250"/>
          </a:solidFill>
        </p:spPr>
        <p:txBody>
          <a:bodyPr anchor="ctr">
            <a:noAutofit/>
          </a:bodyPr>
          <a:lstStyle/>
          <a:p>
            <a:pPr algn="ctr"/>
            <a:endParaRPr lang="fr-FR" sz="2000" dirty="0">
              <a:solidFill>
                <a:schemeClr val="bg1"/>
              </a:solidFill>
              <a:latin typeface="Lato Light" panose="020F0302020204030203" pitchFamily="34" charset="77"/>
            </a:endParaRPr>
          </a:p>
        </p:txBody>
      </p:sp>
      <p:pic>
        <p:nvPicPr>
          <p:cNvPr id="2" name="Image 1">
            <a:extLst>
              <a:ext uri="{FF2B5EF4-FFF2-40B4-BE49-F238E27FC236}">
                <a16:creationId xmlns:a16="http://schemas.microsoft.com/office/drawing/2014/main" id="{CAA5F0B5-6C82-F5D7-35A9-9F67AFEEA3EF}"/>
              </a:ext>
            </a:extLst>
          </p:cNvPr>
          <p:cNvPicPr>
            <a:picLocks noChangeAspect="1"/>
          </p:cNvPicPr>
          <p:nvPr/>
        </p:nvPicPr>
        <p:blipFill>
          <a:blip r:embed="rId2"/>
          <a:stretch>
            <a:fillRect/>
          </a:stretch>
        </p:blipFill>
        <p:spPr>
          <a:xfrm>
            <a:off x="3695700" y="0"/>
            <a:ext cx="4800600" cy="6858000"/>
          </a:xfrm>
          <a:prstGeom prst="rect">
            <a:avLst/>
          </a:prstGeom>
        </p:spPr>
      </p:pic>
    </p:spTree>
    <p:extLst>
      <p:ext uri="{BB962C8B-B14F-4D97-AF65-F5344CB8AC3E}">
        <p14:creationId xmlns:p14="http://schemas.microsoft.com/office/powerpoint/2010/main" val="132196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5000" b="1"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effets cumulés de la baisse du taux de remplacement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et de la désindexation des retraites sur les salaires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font s’effondrer le niveau de vie moyen des retraités.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F4B61DB0-8D5A-9903-AD15-2BD46E2C943C}"/>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274546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b="61415"/>
          <a:stretch/>
        </p:blipFill>
        <p:spPr>
          <a:xfrm>
            <a:off x="502384" y="219762"/>
            <a:ext cx="863600" cy="2499053"/>
          </a:xfrm>
          <a:prstGeom prst="rect">
            <a:avLst/>
          </a:prstGeom>
        </p:spPr>
      </p:pic>
    </p:spTree>
    <p:extLst>
      <p:ext uri="{BB962C8B-B14F-4D97-AF65-F5344CB8AC3E}">
        <p14:creationId xmlns:p14="http://schemas.microsoft.com/office/powerpoint/2010/main" val="104560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Une retraite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de plus en plus tardive.</a:t>
            </a:r>
          </a:p>
        </p:txBody>
      </p:sp>
    </p:spTree>
    <p:extLst>
      <p:ext uri="{BB962C8B-B14F-4D97-AF65-F5344CB8AC3E}">
        <p14:creationId xmlns:p14="http://schemas.microsoft.com/office/powerpoint/2010/main" val="123820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1680499D-203D-8098-4831-66A6F4EE82AF}"/>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E6C28B3-6391-5BAA-3DFD-D8D5E013592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9227C888-698C-2536-9207-BF758C7444C5}"/>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62E01818-C769-E779-D6B7-39126A41DC3A}"/>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521BA8E-0F26-6E95-E5F7-8F307D13595A}"/>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4FE418A0-C5BB-4DA4-7551-EE99A22B12D4}"/>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B20DA130-D5AF-24F1-CE47-A402ABDB308B}"/>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AF25E436-C820-39A7-B911-539907B2AB17}"/>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BE34E84D-94C8-16B1-8D8D-834A0E8A4E99}"/>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a:extLst>
              <a:ext uri="{FF2B5EF4-FFF2-40B4-BE49-F238E27FC236}">
                <a16:creationId xmlns:a16="http://schemas.microsoft.com/office/drawing/2014/main" id="{96141AF2-27B9-BF5C-C3E5-1DD318168B49}"/>
              </a:ext>
            </a:extLst>
          </p:cNvPr>
          <p:cNvPicPr>
            <a:picLocks noChangeAspect="1"/>
          </p:cNvPicPr>
          <p:nvPr/>
        </p:nvPicPr>
        <p:blipFill rotWithShape="1">
          <a:blip r:embed="rId3"/>
          <a:srcRect b="61415"/>
          <a:stretch/>
        </p:blipFill>
        <p:spPr>
          <a:xfrm>
            <a:off x="502384" y="219762"/>
            <a:ext cx="863600" cy="2499053"/>
          </a:xfrm>
          <a:prstGeom prst="rect">
            <a:avLst/>
          </a:prstGeom>
        </p:spPr>
      </p:pic>
      <p:pic>
        <p:nvPicPr>
          <p:cNvPr id="4" name="Image 3">
            <a:extLst>
              <a:ext uri="{FF2B5EF4-FFF2-40B4-BE49-F238E27FC236}">
                <a16:creationId xmlns:a16="http://schemas.microsoft.com/office/drawing/2014/main" id="{772DEA7F-3F11-0170-86EE-725B9795C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808" y="1428914"/>
            <a:ext cx="6360808" cy="447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E92248F-3340-6EEF-E7C7-932A599827F6}"/>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3">
            <a:extLst>
              <a:ext uri="{FF2B5EF4-FFF2-40B4-BE49-F238E27FC236}">
                <a16:creationId xmlns:a16="http://schemas.microsoft.com/office/drawing/2014/main" id="{8F34D133-AC6F-8534-E331-21ABB67EEC6F}"/>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Une forte augmentation de l’âge de départ en retraite…</a:t>
            </a:r>
          </a:p>
        </p:txBody>
      </p:sp>
      <p:pic>
        <p:nvPicPr>
          <p:cNvPr id="9" name="Image 8" descr="Une image contenant personne&#10;&#10;Description générée automatiquement">
            <a:extLst>
              <a:ext uri="{FF2B5EF4-FFF2-40B4-BE49-F238E27FC236}">
                <a16:creationId xmlns:a16="http://schemas.microsoft.com/office/drawing/2014/main" id="{F54EE30B-3E06-44A9-B42E-D84C48EE4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0710">
            <a:off x="-817265" y="1215551"/>
            <a:ext cx="5877634" cy="7687023"/>
          </a:xfrm>
          <a:prstGeom prst="rect">
            <a:avLst/>
          </a:prstGeom>
        </p:spPr>
      </p:pic>
    </p:spTree>
    <p:extLst>
      <p:ext uri="{BB962C8B-B14F-4D97-AF65-F5344CB8AC3E}">
        <p14:creationId xmlns:p14="http://schemas.microsoft.com/office/powerpoint/2010/main" val="1697882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1099752"/>
            <a:ext cx="12192000" cy="2977978"/>
          </a:xfrm>
        </p:spPr>
        <p:txBody>
          <a:bodyPr>
            <a:noAutofit/>
          </a:bodyPr>
          <a:lstStyle/>
          <a:p>
            <a:pPr algn="ctr"/>
            <a:r>
              <a:rPr lang="fr-FR" sz="7200" b="1" dirty="0">
                <a:solidFill>
                  <a:schemeClr val="bg1"/>
                </a:solidFill>
                <a:latin typeface="Arial Black" panose="020B0604020202020204" pitchFamily="34" charset="0"/>
                <a:cs typeface="Arial Black" panose="020B0604020202020204" pitchFamily="34" charset="0"/>
              </a:rPr>
              <a:t>Bonjour !</a:t>
            </a:r>
          </a:p>
        </p:txBody>
      </p:sp>
    </p:spTree>
    <p:extLst>
      <p:ext uri="{BB962C8B-B14F-4D97-AF65-F5344CB8AC3E}">
        <p14:creationId xmlns:p14="http://schemas.microsoft.com/office/powerpoint/2010/main" val="789193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5000" b="1"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L’allongement de la durée de cotisation a été plus rapide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que les gains d’espérance de vie</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Double peine :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chute des pensions  + recul de l’âge de départ !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br>
              <a:rPr lang="fr-FR" sz="3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Comme quoi, l’argument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a:t>
            </a:r>
            <a:r>
              <a:rPr lang="fr-FR" sz="2000" i="1" dirty="0">
                <a:solidFill>
                  <a:schemeClr val="bg1"/>
                </a:solidFill>
                <a:latin typeface="Arial" panose="020B0604020202020204" pitchFamily="34" charset="0"/>
                <a:cs typeface="Arial" panose="020B0604020202020204" pitchFamily="34" charset="0"/>
              </a:rPr>
              <a:t>il faut reculer l’âge pour maintenir le niveau des pensions </a:t>
            </a:r>
            <a:r>
              <a:rPr lang="fr-FR" sz="2000" dirty="0">
                <a:solidFill>
                  <a:schemeClr val="bg1"/>
                </a:solidFill>
                <a:latin typeface="Arial" panose="020B0604020202020204" pitchFamily="34" charset="0"/>
                <a:cs typeface="Arial" panose="020B0604020202020204" pitchFamily="34" charset="0"/>
              </a:rPr>
              <a: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est totalement faux.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Aujourd’hui :  62,4 ans en moyenne (63 ans pour les cadres).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2070, à réforme constante : 64 ans !</a:t>
            </a:r>
          </a:p>
        </p:txBody>
      </p:sp>
      <p:pic>
        <p:nvPicPr>
          <p:cNvPr id="2" name="Image 1" descr="Une image contenant sport, joueur, danseur&#10;&#10;Description générée automatiquement">
            <a:extLst>
              <a:ext uri="{FF2B5EF4-FFF2-40B4-BE49-F238E27FC236}">
                <a16:creationId xmlns:a16="http://schemas.microsoft.com/office/drawing/2014/main" id="{F8036900-862A-C734-1397-F69B7A9D34CC}"/>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713654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b="52944"/>
          <a:stretch/>
        </p:blipFill>
        <p:spPr>
          <a:xfrm>
            <a:off x="502384" y="219762"/>
            <a:ext cx="863600" cy="3047694"/>
          </a:xfrm>
          <a:prstGeom prst="rect">
            <a:avLst/>
          </a:prstGeom>
        </p:spPr>
      </p:pic>
    </p:spTree>
    <p:extLst>
      <p:ext uri="{BB962C8B-B14F-4D97-AF65-F5344CB8AC3E}">
        <p14:creationId xmlns:p14="http://schemas.microsoft.com/office/powerpoint/2010/main" val="1684883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Explosion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du chômage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et de la précarité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des seniors.</a:t>
            </a:r>
          </a:p>
        </p:txBody>
      </p:sp>
    </p:spTree>
    <p:extLst>
      <p:ext uri="{BB962C8B-B14F-4D97-AF65-F5344CB8AC3E}">
        <p14:creationId xmlns:p14="http://schemas.microsoft.com/office/powerpoint/2010/main" val="371171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4BFFBC47-6122-2D7F-74D0-B86A7D2D732D}"/>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FAC7DE37-FB8C-F421-DCD1-2CD751FDC1E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083C1C9-2011-EE30-6E11-C6CD3317FA3D}"/>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EC22211-9793-0249-1E6F-8F59B1A55A03}"/>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B9F94F1-9C8C-C101-D206-EF9316E8513B}"/>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E92248F-3340-6EEF-E7C7-932A599827F6}"/>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3">
            <a:extLst>
              <a:ext uri="{FF2B5EF4-FFF2-40B4-BE49-F238E27FC236}">
                <a16:creationId xmlns:a16="http://schemas.microsoft.com/office/drawing/2014/main" id="{8F34D133-AC6F-8534-E331-21ABB67EEC6F}"/>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Explosion du chômage et de la précarité des seniors</a:t>
            </a:r>
          </a:p>
        </p:txBody>
      </p:sp>
      <p:sp>
        <p:nvSpPr>
          <p:cNvPr id="2" name="Ellipse 1">
            <a:extLst>
              <a:ext uri="{FF2B5EF4-FFF2-40B4-BE49-F238E27FC236}">
                <a16:creationId xmlns:a16="http://schemas.microsoft.com/office/drawing/2014/main" id="{0D890BAA-8E64-C960-03DF-9A946E18B1E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EC4B7AF8-2786-4B4C-6765-A8A0E4C4D0ED}"/>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F44B4691-2899-3D38-D17B-363D0FB2DE2E}"/>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D15F1850-3CC2-D134-48F7-09A1F871DE11}"/>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F8E4248A-C41E-B519-5908-2415B1F18D35}"/>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B13AB02D-842F-FB0F-19AB-00FFE8893BAC}"/>
              </a:ext>
            </a:extLst>
          </p:cNvPr>
          <p:cNvPicPr>
            <a:picLocks noChangeAspect="1"/>
          </p:cNvPicPr>
          <p:nvPr/>
        </p:nvPicPr>
        <p:blipFill rotWithShape="1">
          <a:blip r:embed="rId3"/>
          <a:srcRect b="52944"/>
          <a:stretch/>
        </p:blipFill>
        <p:spPr>
          <a:xfrm>
            <a:off x="502384" y="219762"/>
            <a:ext cx="863600" cy="3047694"/>
          </a:xfrm>
          <a:prstGeom prst="rect">
            <a:avLst/>
          </a:prstGeom>
        </p:spPr>
      </p:pic>
      <p:pic>
        <p:nvPicPr>
          <p:cNvPr id="19" name="Image 18" descr="Evolution du taux d'emploi et du taux de NER chez les ouvriers et ouvrières entre 2010 et 2019 par âge. Il y a une hausse du taux d'emploi, mais également un allongement de la durée NER entre 60 et 62 ans">
            <a:extLst>
              <a:ext uri="{FF2B5EF4-FFF2-40B4-BE49-F238E27FC236}">
                <a16:creationId xmlns:a16="http://schemas.microsoft.com/office/drawing/2014/main" id="{17C12EC7-C5CE-C8E9-B1DB-44A639F43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016" y="904810"/>
            <a:ext cx="6370320" cy="45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Une image contenant personne, homme, debout, posant&#10;&#10;Description générée automatiquement">
            <a:extLst>
              <a:ext uri="{FF2B5EF4-FFF2-40B4-BE49-F238E27FC236}">
                <a16:creationId xmlns:a16="http://schemas.microsoft.com/office/drawing/2014/main" id="{D2117C9A-D05E-B379-0F15-6B1073EABF37}"/>
              </a:ext>
            </a:extLst>
          </p:cNvPr>
          <p:cNvPicPr>
            <a:picLocks noChangeAspect="1"/>
          </p:cNvPicPr>
          <p:nvPr/>
        </p:nvPicPr>
        <p:blipFill>
          <a:blip r:embed="rId5"/>
          <a:stretch>
            <a:fillRect/>
          </a:stretch>
        </p:blipFill>
        <p:spPr>
          <a:xfrm>
            <a:off x="-486727" y="2191499"/>
            <a:ext cx="6047643" cy="7343566"/>
          </a:xfrm>
          <a:prstGeom prst="rect">
            <a:avLst/>
          </a:prstGeom>
        </p:spPr>
      </p:pic>
      <p:sp>
        <p:nvSpPr>
          <p:cNvPr id="21" name="ZoneTexte 20">
            <a:extLst>
              <a:ext uri="{FF2B5EF4-FFF2-40B4-BE49-F238E27FC236}">
                <a16:creationId xmlns:a16="http://schemas.microsoft.com/office/drawing/2014/main" id="{00F5A988-D01F-285E-EACE-7D5374BEB29E}"/>
              </a:ext>
            </a:extLst>
          </p:cNvPr>
          <p:cNvSpPr txBox="1"/>
          <p:nvPr/>
        </p:nvSpPr>
        <p:spPr>
          <a:xfrm>
            <a:off x="5585300" y="5573319"/>
            <a:ext cx="6370320" cy="1200329"/>
          </a:xfrm>
          <a:prstGeom prst="rect">
            <a:avLst/>
          </a:prstGeom>
          <a:noFill/>
        </p:spPr>
        <p:txBody>
          <a:bodyPr wrap="square">
            <a:spAutoFit/>
          </a:bodyPr>
          <a:lstStyle/>
          <a:p>
            <a:r>
              <a:rPr lang="fr-FR" altLang="fr-FR" sz="1800" b="1" dirty="0">
                <a:latin typeface="Arial" panose="020B0604020202020204" pitchFamily="34" charset="0"/>
                <a:cs typeface="Arial" panose="020B0604020202020204" pitchFamily="34" charset="0"/>
              </a:rPr>
              <a:t>Evolution du taux d’emploi et du taux de « ni en emploi ni en retraite » (NER) chez les ouvriers suite à la réforme de 2010 (passage de 60 à 62 ans de l’âge d’ouverture des droits)</a:t>
            </a:r>
            <a:endParaRPr lang="fr-F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28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5000" b="1"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 recul de l’âge de départ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n’améliore PAS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 taux d’emploi.</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Il a pour conséquence la baisse des ressources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à un âge où vous devriez être en retraite</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et une baisse des retraites, à terme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Cela reporte les coûts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sur l’assurance maladie et le chômage.</a:t>
            </a:r>
          </a:p>
        </p:txBody>
      </p:sp>
      <p:pic>
        <p:nvPicPr>
          <p:cNvPr id="2" name="Image 1" descr="Une image contenant sport, joueur, danseur&#10;&#10;Description générée automatiquement">
            <a:extLst>
              <a:ext uri="{FF2B5EF4-FFF2-40B4-BE49-F238E27FC236}">
                <a16:creationId xmlns:a16="http://schemas.microsoft.com/office/drawing/2014/main" id="{0A952D50-FA7D-BAC0-96A1-69FAB48EF972}"/>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357815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t="1" b="43720"/>
          <a:stretch/>
        </p:blipFill>
        <p:spPr>
          <a:xfrm>
            <a:off x="502384" y="219762"/>
            <a:ext cx="863600" cy="3645102"/>
          </a:xfrm>
          <a:prstGeom prst="rect">
            <a:avLst/>
          </a:prstGeom>
        </p:spPr>
      </p:pic>
    </p:spTree>
    <p:extLst>
      <p:ext uri="{BB962C8B-B14F-4D97-AF65-F5344CB8AC3E}">
        <p14:creationId xmlns:p14="http://schemas.microsoft.com/office/powerpoint/2010/main" val="365240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grandes perdantes.</a:t>
            </a:r>
          </a:p>
        </p:txBody>
      </p:sp>
    </p:spTree>
    <p:extLst>
      <p:ext uri="{BB962C8B-B14F-4D97-AF65-F5344CB8AC3E}">
        <p14:creationId xmlns:p14="http://schemas.microsoft.com/office/powerpoint/2010/main" val="2290547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DE81A4A-A61E-8B9E-8B5D-ED4894BA0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956" y="357817"/>
            <a:ext cx="4343660" cy="6205228"/>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5788388" cy="6858000"/>
          </a:xfrm>
        </p:spPr>
        <p:txBody>
          <a:bodyPr anchor="ctr">
            <a:noAutofit/>
          </a:bodyPr>
          <a:lstStyle/>
          <a:p>
            <a:r>
              <a:rPr lang="fr-FR" sz="2000" dirty="0">
                <a:latin typeface="Arial" panose="020B0604020202020204" pitchFamily="34" charset="0"/>
                <a:cs typeface="Arial" panose="020B0604020202020204" pitchFamily="34" charset="0"/>
              </a:rPr>
              <a:t>La pension de droit direct des femmes inférieure de 42 % à celle des hommes (29 % une fois intégrée la pension de réversion et les droits familiaux)</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Les femmes partent en retraite en moyenne </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1 an plus tard que les hommes</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1 femme sur 5 attend 67 ans, l’âge d’annulation de la décote (1 homme sur 12).</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Elles subissent malgré tout plus souvent la décote et la proratisation, du fait de carrières plus courtes.</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37 % des femmes retraitées et 15 % des hommes touchent moins de 1000 € de pension brute </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(909 € nets).</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4"/>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grandes perdantes.</a:t>
            </a:r>
          </a:p>
        </p:txBody>
      </p:sp>
      <p:sp>
        <p:nvSpPr>
          <p:cNvPr id="18" name="Ellipse 17">
            <a:extLst>
              <a:ext uri="{FF2B5EF4-FFF2-40B4-BE49-F238E27FC236}">
                <a16:creationId xmlns:a16="http://schemas.microsoft.com/office/drawing/2014/main" id="{19D9084C-59A3-6B8B-5872-B24FDD03E5B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C15D60E-D79E-F06C-4550-570629EF99A1}"/>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81DCC0A-21AF-7C40-0513-383107377A67}"/>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256F6D2-9AA4-6D52-EFB2-8AC1730E0E16}"/>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9997358-8658-C8E7-A21D-49CEBC99586F}"/>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21CBEE5-7AE7-02F7-119E-3363A1F0AD1B}"/>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A0E806B-D877-E7D0-4B8C-47AF6C631683}"/>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848FA42-F80E-D980-0467-141DB41E4E36}"/>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9C930C4-FCED-E65C-CE5D-A84A610D4C7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C24B7F5-6983-C13A-0567-829FC42A702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B4A33C3F-B6E3-589C-AB60-C9B55C62B6DA}"/>
              </a:ext>
            </a:extLst>
          </p:cNvPr>
          <p:cNvPicPr>
            <a:picLocks noChangeAspect="1"/>
          </p:cNvPicPr>
          <p:nvPr/>
        </p:nvPicPr>
        <p:blipFill rotWithShape="1">
          <a:blip r:embed="rId4"/>
          <a:srcRect t="1" b="43720"/>
          <a:stretch/>
        </p:blipFill>
        <p:spPr>
          <a:xfrm>
            <a:off x="502384" y="219762"/>
            <a:ext cx="863600" cy="3645102"/>
          </a:xfrm>
          <a:prstGeom prst="rect">
            <a:avLst/>
          </a:prstGeom>
        </p:spPr>
      </p:pic>
    </p:spTree>
    <p:extLst>
      <p:ext uri="{BB962C8B-B14F-4D97-AF65-F5344CB8AC3E}">
        <p14:creationId xmlns:p14="http://schemas.microsoft.com/office/powerpoint/2010/main" val="3467942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t="1" b="34684"/>
          <a:stretch/>
        </p:blipFill>
        <p:spPr>
          <a:xfrm>
            <a:off x="502384" y="219762"/>
            <a:ext cx="863600" cy="4230318"/>
          </a:xfrm>
          <a:prstGeom prst="rect">
            <a:avLst/>
          </a:prstGeom>
        </p:spPr>
      </p:pic>
    </p:spTree>
    <p:extLst>
      <p:ext uri="{BB962C8B-B14F-4D97-AF65-F5344CB8AC3E}">
        <p14:creationId xmlns:p14="http://schemas.microsoft.com/office/powerpoint/2010/main" val="291157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idées reçues</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ont la vie dure.</a:t>
            </a:r>
          </a:p>
        </p:txBody>
      </p:sp>
    </p:spTree>
    <p:extLst>
      <p:ext uri="{BB962C8B-B14F-4D97-AF65-F5344CB8AC3E}">
        <p14:creationId xmlns:p14="http://schemas.microsoft.com/office/powerpoint/2010/main" val="1095774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9. Quelles solutions pour l’avenir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a:blip r:embed="rId2"/>
          <a:stretch>
            <a:fillRect/>
          </a:stretch>
        </p:blipFill>
        <p:spPr>
          <a:xfrm>
            <a:off x="502384" y="219763"/>
            <a:ext cx="863600" cy="6477000"/>
          </a:xfrm>
          <a:prstGeom prst="rect">
            <a:avLst/>
          </a:prstGeom>
        </p:spPr>
      </p:pic>
    </p:spTree>
    <p:extLst>
      <p:ext uri="{BB962C8B-B14F-4D97-AF65-F5344CB8AC3E}">
        <p14:creationId xmlns:p14="http://schemas.microsoft.com/office/powerpoint/2010/main" val="3355731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5788388" cy="6858000"/>
          </a:xfrm>
        </p:spPr>
        <p:txBody>
          <a:bodyPr anchor="ctr">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1. Manipulation des comptes de la protection sociale pour éviter le débat sur le niveau des retraites et leur financement</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La méthode est à chaque fois la même : dramatiser, surestimer et exagérer les déficits même s’ils ne sont que conjoncturels, pour justifier à chaque fois des réformes qui préfigurent une réduction des droits.</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Le recul de l’âge de la retraite à 65 ans </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en est la dernière manifestation. </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i="1" dirty="0">
                <a:latin typeface="Arial" panose="020B0604020202020204" pitchFamily="34" charset="0"/>
                <a:cs typeface="Arial" panose="020B0604020202020204" pitchFamily="34" charset="0"/>
              </a:rPr>
              <a:t>Rien ne la justifie, sinon la baisse </a:t>
            </a:r>
            <a:br>
              <a:rPr lang="fr-FR" sz="2000" i="1" dirty="0">
                <a:latin typeface="Arial" panose="020B0604020202020204" pitchFamily="34" charset="0"/>
                <a:cs typeface="Arial" panose="020B0604020202020204" pitchFamily="34" charset="0"/>
              </a:rPr>
            </a:br>
            <a:r>
              <a:rPr lang="fr-FR" sz="2000" i="1" dirty="0">
                <a:latin typeface="Arial" panose="020B0604020202020204" pitchFamily="34" charset="0"/>
                <a:cs typeface="Arial" panose="020B0604020202020204" pitchFamily="34" charset="0"/>
              </a:rPr>
              <a:t>de la dépense publique.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18" name="Ellipse 17">
            <a:extLst>
              <a:ext uri="{FF2B5EF4-FFF2-40B4-BE49-F238E27FC236}">
                <a16:creationId xmlns:a16="http://schemas.microsoft.com/office/drawing/2014/main" id="{19D9084C-59A3-6B8B-5872-B24FDD03E5B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C15D60E-D79E-F06C-4550-570629EF99A1}"/>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81DCC0A-21AF-7C40-0513-383107377A67}"/>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256F6D2-9AA4-6D52-EFB2-8AC1730E0E16}"/>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9997358-8658-C8E7-A21D-49CEBC99586F}"/>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21CBEE5-7AE7-02F7-119E-3363A1F0AD1B}"/>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A0E806B-D877-E7D0-4B8C-47AF6C631683}"/>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848FA42-F80E-D980-0467-141DB41E4E36}"/>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9C930C4-FCED-E65C-CE5D-A84A610D4C7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C24B7F5-6983-C13A-0567-829FC42A702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B4A33C3F-B6E3-589C-AB60-C9B55C62B6DA}"/>
              </a:ext>
            </a:extLst>
          </p:cNvPr>
          <p:cNvPicPr>
            <a:picLocks noChangeAspect="1"/>
          </p:cNvPicPr>
          <p:nvPr/>
        </p:nvPicPr>
        <p:blipFill rotWithShape="1">
          <a:blip r:embed="rId3"/>
          <a:srcRect b="33297"/>
          <a:stretch/>
        </p:blipFill>
        <p:spPr>
          <a:xfrm>
            <a:off x="502384" y="219762"/>
            <a:ext cx="863600" cy="4320230"/>
          </a:xfrm>
          <a:prstGeom prst="rect">
            <a:avLst/>
          </a:prstGeom>
        </p:spPr>
      </p:pic>
      <p:pic>
        <p:nvPicPr>
          <p:cNvPr id="6" name="Image 5">
            <a:extLst>
              <a:ext uri="{FF2B5EF4-FFF2-40B4-BE49-F238E27FC236}">
                <a16:creationId xmlns:a16="http://schemas.microsoft.com/office/drawing/2014/main" id="{54AE1A97-DE41-570F-9DE0-4223AA889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624" y="478323"/>
            <a:ext cx="4151991" cy="5931416"/>
          </a:xfrm>
          <a:prstGeom prst="rect">
            <a:avLst/>
          </a:prstGeom>
        </p:spPr>
      </p:pic>
    </p:spTree>
    <p:extLst>
      <p:ext uri="{BB962C8B-B14F-4D97-AF65-F5344CB8AC3E}">
        <p14:creationId xmlns:p14="http://schemas.microsoft.com/office/powerpoint/2010/main" val="1923886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904810"/>
            <a:ext cx="5788388" cy="5953190"/>
          </a:xfrm>
        </p:spPr>
        <p:txBody>
          <a:bodyPr anchor="t">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La capitalisation s’installe dans les failles du système et accompagne la financiarisation de l’économie</a:t>
            </a:r>
            <a:endParaRPr lang="fr-FR" sz="2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18" name="Ellipse 17">
            <a:extLst>
              <a:ext uri="{FF2B5EF4-FFF2-40B4-BE49-F238E27FC236}">
                <a16:creationId xmlns:a16="http://schemas.microsoft.com/office/drawing/2014/main" id="{19D9084C-59A3-6B8B-5872-B24FDD03E5B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C15D60E-D79E-F06C-4550-570629EF99A1}"/>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81DCC0A-21AF-7C40-0513-383107377A67}"/>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256F6D2-9AA4-6D52-EFB2-8AC1730E0E16}"/>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9997358-8658-C8E7-A21D-49CEBC99586F}"/>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21CBEE5-7AE7-02F7-119E-3363A1F0AD1B}"/>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A0E806B-D877-E7D0-4B8C-47AF6C631683}"/>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848FA42-F80E-D980-0467-141DB41E4E36}"/>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9C930C4-FCED-E65C-CE5D-A84A610D4C7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C24B7F5-6983-C13A-0567-829FC42A702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B4A33C3F-B6E3-589C-AB60-C9B55C62B6DA}"/>
              </a:ext>
            </a:extLst>
          </p:cNvPr>
          <p:cNvPicPr>
            <a:picLocks noChangeAspect="1"/>
          </p:cNvPicPr>
          <p:nvPr/>
        </p:nvPicPr>
        <p:blipFill rotWithShape="1">
          <a:blip r:embed="rId3"/>
          <a:srcRect b="33297"/>
          <a:stretch/>
        </p:blipFill>
        <p:spPr>
          <a:xfrm>
            <a:off x="502384" y="219762"/>
            <a:ext cx="863600" cy="4320230"/>
          </a:xfrm>
          <a:prstGeom prst="rect">
            <a:avLst/>
          </a:prstGeom>
        </p:spPr>
      </p:pic>
      <p:pic>
        <p:nvPicPr>
          <p:cNvPr id="7" name="Image 6">
            <a:extLst>
              <a:ext uri="{FF2B5EF4-FFF2-40B4-BE49-F238E27FC236}">
                <a16:creationId xmlns:a16="http://schemas.microsoft.com/office/drawing/2014/main" id="{D3E4B8D8-EE16-8D31-A26B-C6737A02EF8E}"/>
              </a:ext>
            </a:extLst>
          </p:cNvPr>
          <p:cNvPicPr>
            <a:picLocks noChangeAspect="1"/>
          </p:cNvPicPr>
          <p:nvPr/>
        </p:nvPicPr>
        <p:blipFill>
          <a:blip r:embed="rId4"/>
          <a:stretch>
            <a:fillRect/>
          </a:stretch>
        </p:blipFill>
        <p:spPr>
          <a:xfrm>
            <a:off x="7910510" y="518129"/>
            <a:ext cx="4116188" cy="5880267"/>
          </a:xfrm>
          <a:prstGeom prst="rect">
            <a:avLst/>
          </a:prstGeom>
        </p:spPr>
      </p:pic>
      <p:pic>
        <p:nvPicPr>
          <p:cNvPr id="8" name="Picture 2">
            <a:extLst>
              <a:ext uri="{FF2B5EF4-FFF2-40B4-BE49-F238E27FC236}">
                <a16:creationId xmlns:a16="http://schemas.microsoft.com/office/drawing/2014/main" id="{FDFD2A22-3187-0543-E45E-918E3BEB2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340" y="2337790"/>
            <a:ext cx="6116327" cy="350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009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481914"/>
            <a:ext cx="12192000" cy="6089574"/>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réformes sur les retraites et les accords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sur les complémentaires depuis les années 1990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avaient pour objectif de faire entrer la capitalisation (donc les banques)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pour basculer dans un </a:t>
            </a:r>
            <a:r>
              <a:rPr lang="fr-FR" sz="2000" b="1" dirty="0">
                <a:solidFill>
                  <a:schemeClr val="bg1"/>
                </a:solidFill>
                <a:latin typeface="Arial" panose="020B0604020202020204" pitchFamily="34" charset="0"/>
                <a:cs typeface="Arial" panose="020B0604020202020204" pitchFamily="34" charset="0"/>
              </a:rPr>
              <a:t>système assurantiel de retraite.</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PÈRE, PERP, PERCO : la caractéristique principale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de tous ces systèmes est qu’ils n’offrent </a:t>
            </a:r>
            <a:r>
              <a:rPr lang="fr-FR" sz="2000" b="1" dirty="0">
                <a:solidFill>
                  <a:schemeClr val="bg1"/>
                </a:solidFill>
                <a:latin typeface="Arial" panose="020B0604020202020204" pitchFamily="34" charset="0"/>
                <a:cs typeface="Arial" panose="020B0604020202020204" pitchFamily="34" charset="0"/>
              </a:rPr>
              <a:t>aucune espèce </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de garantie</a:t>
            </a:r>
            <a:r>
              <a:rPr lang="fr-FR" sz="2000" dirty="0">
                <a:solidFill>
                  <a:schemeClr val="bg1"/>
                </a:solidFill>
                <a:latin typeface="Arial" panose="020B0604020202020204" pitchFamily="34" charset="0"/>
                <a:cs typeface="Arial" panose="020B0604020202020204" pitchFamily="34" charset="0"/>
              </a:rPr>
              <a:t> en matière de droit à retraite et ne peuvent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en aucun cas servir de substitut à la retraite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par répartition obligatoire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(l’art 83 du code des impôts dit même que ni le capital, </a:t>
            </a:r>
            <a:br>
              <a:rPr lang="fr-FR" sz="2000" i="1"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ni les intérêts ne sont garantis. </a:t>
            </a:r>
            <a:br>
              <a:rPr lang="fr-FR" sz="2000" i="1"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Par conséquent, seul le souscripteur supporte </a:t>
            </a:r>
            <a:br>
              <a:rPr lang="fr-FR" sz="2000" i="1"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les risques de volatilité des marchés financiers).</a:t>
            </a: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003B2FD7-9621-5164-FE84-80F0B800E329}"/>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595459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5788388" cy="6858000"/>
          </a:xfrm>
        </p:spPr>
        <p:txBody>
          <a:bodyPr anchor="ctr">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2. Les régimes ne sont pas en difficulté financière</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i="1" dirty="0">
                <a:latin typeface="Arial" panose="020B0604020202020204" pitchFamily="34" charset="0"/>
                <a:cs typeface="Arial" panose="020B0604020202020204" pitchFamily="34" charset="0"/>
              </a:rPr>
              <a:t>« Les résultats de ce rapport ne valident pas le bien-fondé des discours qui mettent en avant l’idée d’une dynamique non contrôlée des dépenses de retraite. » </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 Rapport du COR, sept 2022</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En 2021, le système de retraite est  excédentaire de près de 900 millions d’euros. Elle se prolongerait en 2022 et le système connaîtrait un excédent de 3,2 milliards d’euros (0,1 point de PIB). </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De 2022 à 2032, la situation financière du système de retraite se détériorerait avec un déficit allant de -0,5 point de PIB à -0,8 point de PIB en fonction de la convention et du scénario retenu.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WORK SANS BOLD ROMAN" pitchFamily="2" charset="77"/>
              </a:rPr>
              <a:t>a</a:t>
            </a:r>
          </a:p>
        </p:txBody>
      </p:sp>
      <p:sp>
        <p:nvSpPr>
          <p:cNvPr id="18" name="Ellipse 17">
            <a:extLst>
              <a:ext uri="{FF2B5EF4-FFF2-40B4-BE49-F238E27FC236}">
                <a16:creationId xmlns:a16="http://schemas.microsoft.com/office/drawing/2014/main" id="{19D9084C-59A3-6B8B-5872-B24FDD03E5B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C15D60E-D79E-F06C-4550-570629EF99A1}"/>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81DCC0A-21AF-7C40-0513-383107377A67}"/>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256F6D2-9AA4-6D52-EFB2-8AC1730E0E16}"/>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9997358-8658-C8E7-A21D-49CEBC99586F}"/>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21CBEE5-7AE7-02F7-119E-3363A1F0AD1B}"/>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A0E806B-D877-E7D0-4B8C-47AF6C631683}"/>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848FA42-F80E-D980-0467-141DB41E4E36}"/>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9C930C4-FCED-E65C-CE5D-A84A610D4C7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C24B7F5-6983-C13A-0567-829FC42A702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B4A33C3F-B6E3-589C-AB60-C9B55C62B6DA}"/>
              </a:ext>
            </a:extLst>
          </p:cNvPr>
          <p:cNvPicPr>
            <a:picLocks noChangeAspect="1"/>
          </p:cNvPicPr>
          <p:nvPr/>
        </p:nvPicPr>
        <p:blipFill rotWithShape="1">
          <a:blip r:embed="rId3"/>
          <a:srcRect b="33297"/>
          <a:stretch/>
        </p:blipFill>
        <p:spPr>
          <a:xfrm>
            <a:off x="502384" y="219762"/>
            <a:ext cx="863600" cy="4320230"/>
          </a:xfrm>
          <a:prstGeom prst="rect">
            <a:avLst/>
          </a:prstGeom>
        </p:spPr>
      </p:pic>
      <p:pic>
        <p:nvPicPr>
          <p:cNvPr id="7" name="Image 6">
            <a:extLst>
              <a:ext uri="{FF2B5EF4-FFF2-40B4-BE49-F238E27FC236}">
                <a16:creationId xmlns:a16="http://schemas.microsoft.com/office/drawing/2014/main" id="{96ED6348-AAE0-29DE-9956-F7A795A5E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791" y="390899"/>
            <a:ext cx="4221816" cy="6031166"/>
          </a:xfrm>
          <a:prstGeom prst="rect">
            <a:avLst/>
          </a:prstGeom>
        </p:spPr>
      </p:pic>
    </p:spTree>
    <p:extLst>
      <p:ext uri="{BB962C8B-B14F-4D97-AF65-F5344CB8AC3E}">
        <p14:creationId xmlns:p14="http://schemas.microsoft.com/office/powerpoint/2010/main" val="757940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904810"/>
            <a:ext cx="5788388" cy="5953190"/>
          </a:xfrm>
        </p:spPr>
        <p:txBody>
          <a:bodyPr anchor="t">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Part des retraites stabilisée à 14 % du PIB et baisse prévisible</a:t>
            </a:r>
            <a:endParaRPr lang="fr-FR" sz="2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WORK SANS BOLD ROMAN" pitchFamily="2" charset="77"/>
              </a:rPr>
              <a:t>Les idées reçues ont la vie dure</a:t>
            </a:r>
          </a:p>
        </p:txBody>
      </p:sp>
      <p:sp>
        <p:nvSpPr>
          <p:cNvPr id="18" name="Ellipse 17">
            <a:extLst>
              <a:ext uri="{FF2B5EF4-FFF2-40B4-BE49-F238E27FC236}">
                <a16:creationId xmlns:a16="http://schemas.microsoft.com/office/drawing/2014/main" id="{19D9084C-59A3-6B8B-5872-B24FDD03E5B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C15D60E-D79E-F06C-4550-570629EF99A1}"/>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81DCC0A-21AF-7C40-0513-383107377A67}"/>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256F6D2-9AA4-6D52-EFB2-8AC1730E0E16}"/>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9997358-8658-C8E7-A21D-49CEBC99586F}"/>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21CBEE5-7AE7-02F7-119E-3363A1F0AD1B}"/>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A0E806B-D877-E7D0-4B8C-47AF6C631683}"/>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848FA42-F80E-D980-0467-141DB41E4E36}"/>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9C930C4-FCED-E65C-CE5D-A84A610D4C7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C24B7F5-6983-C13A-0567-829FC42A702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B4A33C3F-B6E3-589C-AB60-C9B55C62B6DA}"/>
              </a:ext>
            </a:extLst>
          </p:cNvPr>
          <p:cNvPicPr>
            <a:picLocks noChangeAspect="1"/>
          </p:cNvPicPr>
          <p:nvPr/>
        </p:nvPicPr>
        <p:blipFill rotWithShape="1">
          <a:blip r:embed="rId3"/>
          <a:srcRect b="33297"/>
          <a:stretch/>
        </p:blipFill>
        <p:spPr>
          <a:xfrm>
            <a:off x="502384" y="219762"/>
            <a:ext cx="863600" cy="4320230"/>
          </a:xfrm>
          <a:prstGeom prst="rect">
            <a:avLst/>
          </a:prstGeom>
        </p:spPr>
      </p:pic>
      <p:pic>
        <p:nvPicPr>
          <p:cNvPr id="6" name="Espace réservé du contenu 5">
            <a:extLst>
              <a:ext uri="{FF2B5EF4-FFF2-40B4-BE49-F238E27FC236}">
                <a16:creationId xmlns:a16="http://schemas.microsoft.com/office/drawing/2014/main" id="{4D7D229D-2F4B-F7CC-FD95-56B0AB031C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61" r="9527"/>
          <a:stretch/>
        </p:blipFill>
        <p:spPr>
          <a:xfrm>
            <a:off x="1384188" y="1673118"/>
            <a:ext cx="6341783" cy="4141849"/>
          </a:xfrm>
          <a:prstGeom prst="rect">
            <a:avLst/>
          </a:prstGeom>
        </p:spPr>
      </p:pic>
      <p:pic>
        <p:nvPicPr>
          <p:cNvPr id="8" name="Image 7">
            <a:extLst>
              <a:ext uri="{FF2B5EF4-FFF2-40B4-BE49-F238E27FC236}">
                <a16:creationId xmlns:a16="http://schemas.microsoft.com/office/drawing/2014/main" id="{5AACC7BF-A9E7-F708-45AF-5066DAF9E5E4}"/>
              </a:ext>
            </a:extLst>
          </p:cNvPr>
          <p:cNvPicPr>
            <a:picLocks noChangeAspect="1"/>
          </p:cNvPicPr>
          <p:nvPr/>
        </p:nvPicPr>
        <p:blipFill>
          <a:blip r:embed="rId5"/>
          <a:stretch>
            <a:fillRect/>
          </a:stretch>
        </p:blipFill>
        <p:spPr>
          <a:xfrm>
            <a:off x="7915401" y="481172"/>
            <a:ext cx="4093491" cy="5847844"/>
          </a:xfrm>
          <a:prstGeom prst="rect">
            <a:avLst/>
          </a:prstGeom>
        </p:spPr>
      </p:pic>
    </p:spTree>
    <p:extLst>
      <p:ext uri="{BB962C8B-B14F-4D97-AF65-F5344CB8AC3E}">
        <p14:creationId xmlns:p14="http://schemas.microsoft.com/office/powerpoint/2010/main" val="1212085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panose="020B0604020202020204" pitchFamily="34" charset="0"/>
                <a:cs typeface="Arial" panose="020B0604020202020204" pitchFamily="34" charset="0"/>
              </a:rPr>
              <a:t>À RETENIR</a:t>
            </a:r>
            <a:br>
              <a:rPr lang="fr-FR" sz="5000" b="1" dirty="0">
                <a:solidFill>
                  <a:schemeClr val="bg1"/>
                </a:solidFill>
                <a:latin typeface="WORK SANS BOLD ROMAN" pitchFamily="2" charset="77"/>
              </a:rPr>
            </a:br>
            <a:br>
              <a:rPr lang="fr-FR" sz="2000" dirty="0">
                <a:solidFill>
                  <a:schemeClr val="bg1"/>
                </a:solidFill>
                <a:latin typeface="Lato Light" panose="020F0302020204030203" pitchFamily="34" charset="77"/>
              </a:rPr>
            </a:br>
            <a:r>
              <a:rPr lang="fr-FR" sz="2000" dirty="0">
                <a:solidFill>
                  <a:schemeClr val="bg1"/>
                </a:solidFill>
                <a:latin typeface="Arial" panose="020B0604020202020204" pitchFamily="34" charset="0"/>
                <a:cs typeface="Arial" panose="020B0604020202020204" pitchFamily="34" charset="0"/>
              </a:rPr>
              <a:t>Réduire le financement des retraites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à la part quelles représentent dans la PIB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n’est pas l’approche de la CGT.</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Toutefois, même en prenant cet instrument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de mesure la part des retraites dans le PIB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montre qu’il n’y a pas de problème structurel !</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3AA470B4-3517-3C69-C4BD-40CC69F3C318}"/>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3004697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t="1" b="25649"/>
          <a:stretch/>
        </p:blipFill>
        <p:spPr>
          <a:xfrm>
            <a:off x="502384" y="219762"/>
            <a:ext cx="863600" cy="4815534"/>
          </a:xfrm>
          <a:prstGeom prst="rect">
            <a:avLst/>
          </a:prstGeom>
        </p:spPr>
      </p:pic>
    </p:spTree>
    <p:extLst>
      <p:ext uri="{BB962C8B-B14F-4D97-AF65-F5344CB8AC3E}">
        <p14:creationId xmlns:p14="http://schemas.microsoft.com/office/powerpoint/2010/main" val="3451609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C’est pourtant simple.</a:t>
            </a:r>
          </a:p>
        </p:txBody>
      </p:sp>
    </p:spTree>
    <p:extLst>
      <p:ext uri="{BB962C8B-B14F-4D97-AF65-F5344CB8AC3E}">
        <p14:creationId xmlns:p14="http://schemas.microsoft.com/office/powerpoint/2010/main" val="1875711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5788388" cy="6858000"/>
          </a:xfrm>
        </p:spPr>
        <p:txBody>
          <a:bodyPr anchor="ctr">
            <a:noAutofit/>
          </a:bodyPr>
          <a:lstStyle/>
          <a:p>
            <a:pPr algn="ctr" eaLnBrk="1" hangingPunct="1">
              <a:defRPr/>
            </a:pPr>
            <a:r>
              <a:rPr lang="fr-FR" sz="2400" b="1" dirty="0">
                <a:solidFill>
                  <a:srgbClr val="5169B9"/>
                </a:solidFill>
                <a:latin typeface="Arial" panose="020B0604020202020204" pitchFamily="34" charset="0"/>
                <a:cs typeface="Arial" panose="020B0604020202020204" pitchFamily="34" charset="0"/>
              </a:rPr>
              <a:t>Trois questions centrales :</a:t>
            </a:r>
            <a:br>
              <a:rPr lang="fr-FR" sz="2400" b="1" dirty="0">
                <a:solidFill>
                  <a:srgbClr val="5169B9"/>
                </a:solidFill>
                <a:latin typeface="Arial" panose="020B0604020202020204" pitchFamily="34" charset="0"/>
                <a:cs typeface="Arial" panose="020B0604020202020204" pitchFamily="34" charset="0"/>
              </a:rPr>
            </a:br>
            <a:br>
              <a:rPr lang="fr-FR" sz="2400" b="1" dirty="0">
                <a:solidFill>
                  <a:srgbClr val="5169B9"/>
                </a:solidFill>
                <a:latin typeface="Arial" panose="020B0604020202020204" pitchFamily="34" charset="0"/>
                <a:cs typeface="Arial" panose="020B0604020202020204" pitchFamily="34" charset="0"/>
              </a:rPr>
            </a:br>
            <a:r>
              <a:rPr lang="fr-FR" altLang="fr-FR" sz="2400" dirty="0">
                <a:latin typeface="Arial" panose="020B0604020202020204" pitchFamily="34" charset="0"/>
                <a:cs typeface="Arial" panose="020B0604020202020204" pitchFamily="34" charset="0"/>
              </a:rPr>
              <a:t>Système par répartition </a:t>
            </a:r>
            <a:br>
              <a:rPr lang="fr-FR" altLang="fr-FR" sz="2400" dirty="0">
                <a:latin typeface="Arial" panose="020B0604020202020204" pitchFamily="34" charset="0"/>
                <a:cs typeface="Arial" panose="020B0604020202020204" pitchFamily="34" charset="0"/>
              </a:rPr>
            </a:br>
            <a:r>
              <a:rPr lang="fr-FR" altLang="fr-FR" sz="2400" i="1" dirty="0">
                <a:latin typeface="Arial" panose="020B0604020202020204" pitchFamily="34" charset="0"/>
                <a:cs typeface="Arial" panose="020B0604020202020204" pitchFamily="34" charset="0"/>
              </a:rPr>
              <a:t>ou</a:t>
            </a:r>
            <a:r>
              <a:rPr lang="fr-FR" altLang="fr-FR" sz="2400" dirty="0">
                <a:latin typeface="Arial" panose="020B0604020202020204" pitchFamily="34" charset="0"/>
                <a:cs typeface="Arial" panose="020B0604020202020204" pitchFamily="34" charset="0"/>
              </a:rPr>
              <a:t> </a:t>
            </a:r>
            <a:br>
              <a:rPr lang="fr-FR" altLang="fr-FR" sz="2400" dirty="0">
                <a:latin typeface="Arial" panose="020B0604020202020204" pitchFamily="34" charset="0"/>
                <a:cs typeface="Arial" panose="020B0604020202020204" pitchFamily="34" charset="0"/>
              </a:rPr>
            </a:br>
            <a:r>
              <a:rPr lang="fr-FR" altLang="fr-FR" sz="2400" dirty="0">
                <a:latin typeface="Arial" panose="020B0604020202020204" pitchFamily="34" charset="0"/>
                <a:cs typeface="Arial" panose="020B0604020202020204" pitchFamily="34" charset="0"/>
              </a:rPr>
              <a:t>par capitalisation ?</a:t>
            </a:r>
            <a:br>
              <a:rPr lang="fr-FR" altLang="fr-FR" sz="2400" dirty="0">
                <a:latin typeface="Arial" panose="020B0604020202020204" pitchFamily="34" charset="0"/>
                <a:cs typeface="Arial" panose="020B0604020202020204" pitchFamily="34" charset="0"/>
              </a:rPr>
            </a:br>
            <a:br>
              <a:rPr lang="fr-FR" altLang="fr-FR" sz="2400" dirty="0">
                <a:latin typeface="Arial" panose="020B0604020202020204" pitchFamily="34" charset="0"/>
                <a:cs typeface="Arial" panose="020B0604020202020204" pitchFamily="34" charset="0"/>
              </a:rPr>
            </a:br>
            <a:r>
              <a:rPr lang="fr-FR" altLang="fr-FR" sz="2400" dirty="0">
                <a:latin typeface="Arial" panose="020B0604020202020204" pitchFamily="34" charset="0"/>
                <a:cs typeface="Arial" panose="020B0604020202020204" pitchFamily="34" charset="0"/>
              </a:rPr>
              <a:t>Système à cotisations définies </a:t>
            </a:r>
            <a:br>
              <a:rPr lang="fr-FR" altLang="fr-FR" sz="2400" dirty="0">
                <a:latin typeface="Arial" panose="020B0604020202020204" pitchFamily="34" charset="0"/>
                <a:cs typeface="Arial" panose="020B0604020202020204" pitchFamily="34" charset="0"/>
              </a:rPr>
            </a:br>
            <a:r>
              <a:rPr lang="fr-FR" altLang="fr-FR" sz="2400" i="1" dirty="0">
                <a:latin typeface="Arial" panose="020B0604020202020204" pitchFamily="34" charset="0"/>
                <a:cs typeface="Arial" panose="020B0604020202020204" pitchFamily="34" charset="0"/>
              </a:rPr>
              <a:t>ou</a:t>
            </a:r>
            <a:r>
              <a:rPr lang="fr-FR" altLang="fr-FR" sz="2400" dirty="0">
                <a:latin typeface="Arial" panose="020B0604020202020204" pitchFamily="34" charset="0"/>
                <a:cs typeface="Arial" panose="020B0604020202020204" pitchFamily="34" charset="0"/>
              </a:rPr>
              <a:t> </a:t>
            </a:r>
            <a:br>
              <a:rPr lang="fr-FR" altLang="fr-FR" sz="2400" dirty="0">
                <a:latin typeface="Arial" panose="020B0604020202020204" pitchFamily="34" charset="0"/>
                <a:cs typeface="Arial" panose="020B0604020202020204" pitchFamily="34" charset="0"/>
              </a:rPr>
            </a:br>
            <a:r>
              <a:rPr lang="fr-FR" altLang="fr-FR" sz="2400" dirty="0">
                <a:latin typeface="Arial" panose="020B0604020202020204" pitchFamily="34" charset="0"/>
                <a:cs typeface="Arial" panose="020B0604020202020204" pitchFamily="34" charset="0"/>
              </a:rPr>
              <a:t>à prestations définies ?</a:t>
            </a:r>
            <a:br>
              <a:rPr lang="fr-FR" altLang="fr-FR" sz="2400" dirty="0">
                <a:latin typeface="Arial" panose="020B0604020202020204" pitchFamily="34" charset="0"/>
                <a:cs typeface="Arial" panose="020B0604020202020204" pitchFamily="34" charset="0"/>
              </a:rPr>
            </a:br>
            <a:br>
              <a:rPr lang="fr-FR" altLang="fr-FR" sz="2400" dirty="0">
                <a:latin typeface="Arial" panose="020B0604020202020204" pitchFamily="34" charset="0"/>
                <a:cs typeface="Arial" panose="020B0604020202020204" pitchFamily="34" charset="0"/>
              </a:rPr>
            </a:br>
            <a:r>
              <a:rPr lang="fr-FR" altLang="fr-FR" sz="2400" dirty="0">
                <a:latin typeface="Arial" panose="020B0604020202020204" pitchFamily="34" charset="0"/>
                <a:cs typeface="Arial" panose="020B0604020202020204" pitchFamily="34" charset="0"/>
              </a:rPr>
              <a:t>Pilotage et gestion par les salariés </a:t>
            </a:r>
            <a:br>
              <a:rPr lang="fr-FR" altLang="fr-FR" sz="2400" dirty="0">
                <a:latin typeface="Arial" panose="020B0604020202020204" pitchFamily="34" charset="0"/>
                <a:cs typeface="Arial" panose="020B0604020202020204" pitchFamily="34" charset="0"/>
              </a:rPr>
            </a:br>
            <a:r>
              <a:rPr lang="fr-FR" altLang="fr-FR" sz="2400" i="1" dirty="0">
                <a:latin typeface="Arial" panose="020B0604020202020204" pitchFamily="34" charset="0"/>
                <a:cs typeface="Arial" panose="020B0604020202020204" pitchFamily="34" charset="0"/>
              </a:rPr>
              <a:t>ou</a:t>
            </a:r>
            <a:r>
              <a:rPr lang="fr-FR" altLang="fr-FR" sz="2400" dirty="0">
                <a:latin typeface="Arial" panose="020B0604020202020204" pitchFamily="34" charset="0"/>
                <a:cs typeface="Arial" panose="020B0604020202020204" pitchFamily="34" charset="0"/>
              </a:rPr>
              <a:t> </a:t>
            </a:r>
            <a:br>
              <a:rPr lang="fr-FR" altLang="fr-FR" sz="2400" dirty="0">
                <a:latin typeface="Arial" panose="020B0604020202020204" pitchFamily="34" charset="0"/>
                <a:cs typeface="Arial" panose="020B0604020202020204" pitchFamily="34" charset="0"/>
              </a:rPr>
            </a:br>
            <a:r>
              <a:rPr lang="fr-FR" altLang="fr-FR" sz="2400" dirty="0">
                <a:latin typeface="Arial" panose="020B0604020202020204" pitchFamily="34" charset="0"/>
                <a:cs typeface="Arial" panose="020B0604020202020204" pitchFamily="34" charset="0"/>
              </a:rPr>
              <a:t>pilotage étatique ?</a:t>
            </a:r>
            <a:br>
              <a:rPr lang="fr-FR" sz="2400" dirty="0">
                <a:latin typeface="Arial" panose="020B0604020202020204" pitchFamily="34" charset="0"/>
                <a:cs typeface="Arial" panose="020B0604020202020204" pitchFamily="34" charset="0"/>
              </a:rPr>
            </a:br>
            <a:endParaRPr lang="fr-FR"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7" name="Ellipse 6">
            <a:extLst>
              <a:ext uri="{FF2B5EF4-FFF2-40B4-BE49-F238E27FC236}">
                <a16:creationId xmlns:a16="http://schemas.microsoft.com/office/drawing/2014/main" id="{1D2605D6-7FC5-FD97-3B8F-35C7FC21BF2F}"/>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5CA8C79-FE9F-A9B6-77F1-AEFE9DA747EF}"/>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C307E44-6802-F048-1720-BC08DC8E292D}"/>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B8D0606-4311-8A3A-F70A-1186BACC7935}"/>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5BA347B-B0DD-624D-2032-E5565B3B0C18}"/>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A4DE83D-1939-A969-DD8D-6828B93D43B0}"/>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41F8FB4-B762-9CA4-A2AA-8A03B753917D}"/>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96E22F-D8BD-A5A7-ED87-E9872771ACE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74317B86-1E16-0137-71EA-98E3427E9A92}"/>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9289486-78EB-B000-A76E-9078F4D08995}"/>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EDB103FE-63EB-C3F5-5FB2-1E2A46D47A5D}"/>
              </a:ext>
            </a:extLst>
          </p:cNvPr>
          <p:cNvPicPr>
            <a:picLocks noChangeAspect="1"/>
          </p:cNvPicPr>
          <p:nvPr/>
        </p:nvPicPr>
        <p:blipFill rotWithShape="1">
          <a:blip r:embed="rId3"/>
          <a:srcRect t="1" b="25649"/>
          <a:stretch/>
        </p:blipFill>
        <p:spPr>
          <a:xfrm>
            <a:off x="502384" y="219762"/>
            <a:ext cx="863600" cy="4815534"/>
          </a:xfrm>
          <a:prstGeom prst="rect">
            <a:avLst/>
          </a:prstGeom>
        </p:spPr>
      </p:pic>
      <p:pic>
        <p:nvPicPr>
          <p:cNvPr id="31" name="Image 30">
            <a:extLst>
              <a:ext uri="{FF2B5EF4-FFF2-40B4-BE49-F238E27FC236}">
                <a16:creationId xmlns:a16="http://schemas.microsoft.com/office/drawing/2014/main" id="{6F7BCABB-2E14-F886-7DE8-CDB24F937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5910" y="420130"/>
            <a:ext cx="4192727" cy="5989610"/>
          </a:xfrm>
          <a:prstGeom prst="rect">
            <a:avLst/>
          </a:prstGeom>
        </p:spPr>
      </p:pic>
    </p:spTree>
    <p:extLst>
      <p:ext uri="{BB962C8B-B14F-4D97-AF65-F5344CB8AC3E}">
        <p14:creationId xmlns:p14="http://schemas.microsoft.com/office/powerpoint/2010/main" val="3342996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785812"/>
            <a:ext cx="5788388" cy="6072187"/>
          </a:xfrm>
        </p:spPr>
        <p:txBody>
          <a:bodyPr anchor="t">
            <a:noAutofit/>
          </a:bodyPr>
          <a:lstStyle/>
          <a:p>
            <a:pPr algn="ctr" eaLnBrk="1" hangingPunct="1">
              <a:defRPr/>
            </a:pPr>
            <a:r>
              <a:rPr lang="fr-FR" sz="2400" b="1" dirty="0">
                <a:solidFill>
                  <a:srgbClr val="5169B9"/>
                </a:solidFill>
                <a:latin typeface="Arial" panose="020B0604020202020204" pitchFamily="34" charset="0"/>
                <a:cs typeface="Arial" panose="020B0604020202020204" pitchFamily="34" charset="0"/>
              </a:rPr>
              <a:t>La répartition :</a:t>
            </a:r>
            <a:endParaRPr lang="fr-FR"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7" name="Ellipse 6">
            <a:extLst>
              <a:ext uri="{FF2B5EF4-FFF2-40B4-BE49-F238E27FC236}">
                <a16:creationId xmlns:a16="http://schemas.microsoft.com/office/drawing/2014/main" id="{1D2605D6-7FC5-FD97-3B8F-35C7FC21BF2F}"/>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5CA8C79-FE9F-A9B6-77F1-AEFE9DA747EF}"/>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C307E44-6802-F048-1720-BC08DC8E292D}"/>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B8D0606-4311-8A3A-F70A-1186BACC7935}"/>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5BA347B-B0DD-624D-2032-E5565B3B0C18}"/>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A4DE83D-1939-A969-DD8D-6828B93D43B0}"/>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41F8FB4-B762-9CA4-A2AA-8A03B753917D}"/>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96E22F-D8BD-A5A7-ED87-E9872771ACE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74317B86-1E16-0137-71EA-98E3427E9A92}"/>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9289486-78EB-B000-A76E-9078F4D08995}"/>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EDB103FE-63EB-C3F5-5FB2-1E2A46D47A5D}"/>
              </a:ext>
            </a:extLst>
          </p:cNvPr>
          <p:cNvPicPr>
            <a:picLocks noChangeAspect="1"/>
          </p:cNvPicPr>
          <p:nvPr/>
        </p:nvPicPr>
        <p:blipFill rotWithShape="1">
          <a:blip r:embed="rId3"/>
          <a:srcRect t="1" b="25649"/>
          <a:stretch/>
        </p:blipFill>
        <p:spPr>
          <a:xfrm>
            <a:off x="502384" y="219762"/>
            <a:ext cx="863600" cy="4815534"/>
          </a:xfrm>
          <a:prstGeom prst="rect">
            <a:avLst/>
          </a:prstGeom>
        </p:spPr>
      </p:pic>
      <p:pic>
        <p:nvPicPr>
          <p:cNvPr id="6" name="Image 5">
            <a:extLst>
              <a:ext uri="{FF2B5EF4-FFF2-40B4-BE49-F238E27FC236}">
                <a16:creationId xmlns:a16="http://schemas.microsoft.com/office/drawing/2014/main" id="{343528D3-CADF-5917-2C47-A97918D5E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999" y="389488"/>
            <a:ext cx="4161607" cy="5945153"/>
          </a:xfrm>
          <a:prstGeom prst="rect">
            <a:avLst/>
          </a:prstGeom>
        </p:spPr>
      </p:pic>
      <p:sp>
        <p:nvSpPr>
          <p:cNvPr id="18" name="AutoShape 4">
            <a:extLst>
              <a:ext uri="{FF2B5EF4-FFF2-40B4-BE49-F238E27FC236}">
                <a16:creationId xmlns:a16="http://schemas.microsoft.com/office/drawing/2014/main" id="{7BAB1D10-8D3B-AAB0-352D-E3907087B0E7}"/>
              </a:ext>
            </a:extLst>
          </p:cNvPr>
          <p:cNvSpPr>
            <a:spLocks noChangeArrowheads="1"/>
          </p:cNvSpPr>
          <p:nvPr/>
        </p:nvSpPr>
        <p:spPr bwMode="auto">
          <a:xfrm>
            <a:off x="2894011" y="1704943"/>
            <a:ext cx="3430103" cy="1114173"/>
          </a:xfrm>
          <a:prstGeom prst="flowChartAlternateProcess">
            <a:avLst/>
          </a:prstGeom>
          <a:solidFill>
            <a:srgbClr val="E51D41"/>
          </a:solidFill>
          <a:ln>
            <a:solidFill>
              <a:srgbClr val="E51D41"/>
            </a:solidFill>
          </a:ln>
        </p:spPr>
        <p:txBody>
          <a:bodyPr wrap="none" anchor="ctr"/>
          <a:lstStyle>
            <a:lvl1pPr>
              <a:defRPr sz="3200">
                <a:solidFill>
                  <a:srgbClr val="500000"/>
                </a:solidFill>
                <a:latin typeface="Comic Sans MS" panose="030F0702030302020204" pitchFamily="66" charset="0"/>
                <a:ea typeface="MS PGothic" panose="020B0600070205080204" pitchFamily="34" charset="-128"/>
              </a:defRPr>
            </a:lvl1pPr>
            <a:lvl2pPr marL="742950" indent="-285750">
              <a:defRPr sz="3200">
                <a:solidFill>
                  <a:srgbClr val="500000"/>
                </a:solidFill>
                <a:latin typeface="Comic Sans MS" panose="030F0702030302020204" pitchFamily="66" charset="0"/>
                <a:ea typeface="MS PGothic" panose="020B0600070205080204" pitchFamily="34" charset="-128"/>
              </a:defRPr>
            </a:lvl2pPr>
            <a:lvl3pPr marL="1143000" indent="-228600">
              <a:defRPr sz="3200">
                <a:solidFill>
                  <a:srgbClr val="500000"/>
                </a:solidFill>
                <a:latin typeface="Comic Sans MS" panose="030F0702030302020204" pitchFamily="66" charset="0"/>
                <a:ea typeface="MS PGothic" panose="020B0600070205080204" pitchFamily="34" charset="-128"/>
              </a:defRPr>
            </a:lvl3pPr>
            <a:lvl4pPr marL="1600200" indent="-228600">
              <a:defRPr sz="3200">
                <a:solidFill>
                  <a:srgbClr val="500000"/>
                </a:solidFill>
                <a:latin typeface="Comic Sans MS" panose="030F0702030302020204" pitchFamily="66" charset="0"/>
                <a:ea typeface="MS PGothic" panose="020B0600070205080204" pitchFamily="34" charset="-128"/>
              </a:defRPr>
            </a:lvl4pPr>
            <a:lvl5pPr marL="2057400" indent="-22860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Cotisations des actifs</a:t>
            </a:r>
          </a:p>
        </p:txBody>
      </p:sp>
      <p:sp>
        <p:nvSpPr>
          <p:cNvPr id="19" name="AutoShape 5">
            <a:extLst>
              <a:ext uri="{FF2B5EF4-FFF2-40B4-BE49-F238E27FC236}">
                <a16:creationId xmlns:a16="http://schemas.microsoft.com/office/drawing/2014/main" id="{1C46B422-49E1-4E91-8AF6-C677774B054C}"/>
              </a:ext>
            </a:extLst>
          </p:cNvPr>
          <p:cNvSpPr>
            <a:spLocks noChangeArrowheads="1"/>
          </p:cNvSpPr>
          <p:nvPr/>
        </p:nvSpPr>
        <p:spPr bwMode="auto">
          <a:xfrm>
            <a:off x="1337263" y="3824257"/>
            <a:ext cx="2880278" cy="1034682"/>
          </a:xfrm>
          <a:prstGeom prst="flowChartAlternateProcess">
            <a:avLst/>
          </a:prstGeom>
          <a:solidFill>
            <a:srgbClr val="E51D41"/>
          </a:solidFill>
          <a:ln w="9525">
            <a:solidFill>
              <a:srgbClr val="000000"/>
            </a:solidFill>
            <a:miter lim="800000"/>
            <a:headEnd/>
            <a:tailEnd/>
          </a:ln>
        </p:spPr>
        <p:txBody>
          <a:bodyPr wrap="none" anchor="ctr"/>
          <a:lstStyle>
            <a:lvl1pPr>
              <a:defRPr sz="3200">
                <a:solidFill>
                  <a:srgbClr val="500000"/>
                </a:solidFill>
                <a:latin typeface="Comic Sans MS" panose="030F0702030302020204" pitchFamily="66" charset="0"/>
                <a:ea typeface="MS PGothic" panose="020B0600070205080204" pitchFamily="34" charset="-128"/>
              </a:defRPr>
            </a:lvl1pPr>
            <a:lvl2pPr marL="742950" indent="-285750">
              <a:defRPr sz="3200">
                <a:solidFill>
                  <a:srgbClr val="500000"/>
                </a:solidFill>
                <a:latin typeface="Comic Sans MS" panose="030F0702030302020204" pitchFamily="66" charset="0"/>
                <a:ea typeface="MS PGothic" panose="020B0600070205080204" pitchFamily="34" charset="-128"/>
              </a:defRPr>
            </a:lvl2pPr>
            <a:lvl3pPr marL="1143000" indent="-228600">
              <a:defRPr sz="3200">
                <a:solidFill>
                  <a:srgbClr val="500000"/>
                </a:solidFill>
                <a:latin typeface="Comic Sans MS" panose="030F0702030302020204" pitchFamily="66" charset="0"/>
                <a:ea typeface="MS PGothic" panose="020B0600070205080204" pitchFamily="34" charset="-128"/>
              </a:defRPr>
            </a:lvl3pPr>
            <a:lvl4pPr marL="1600200" indent="-228600">
              <a:defRPr sz="3200">
                <a:solidFill>
                  <a:srgbClr val="500000"/>
                </a:solidFill>
                <a:latin typeface="Comic Sans MS" panose="030F0702030302020204" pitchFamily="66" charset="0"/>
                <a:ea typeface="MS PGothic" panose="020B0600070205080204" pitchFamily="34" charset="-128"/>
              </a:defRPr>
            </a:lvl4pPr>
            <a:lvl5pPr marL="2057400" indent="-22860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Constitution de leurs </a:t>
            </a:r>
          </a:p>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futurs droits</a:t>
            </a:r>
          </a:p>
        </p:txBody>
      </p:sp>
      <p:sp>
        <p:nvSpPr>
          <p:cNvPr id="20" name="AutoShape 6">
            <a:extLst>
              <a:ext uri="{FF2B5EF4-FFF2-40B4-BE49-F238E27FC236}">
                <a16:creationId xmlns:a16="http://schemas.microsoft.com/office/drawing/2014/main" id="{C7352EEA-831D-BB47-0B2D-05512062EF5C}"/>
              </a:ext>
            </a:extLst>
          </p:cNvPr>
          <p:cNvSpPr>
            <a:spLocks noChangeArrowheads="1"/>
          </p:cNvSpPr>
          <p:nvPr/>
        </p:nvSpPr>
        <p:spPr bwMode="auto">
          <a:xfrm>
            <a:off x="4853978" y="3824257"/>
            <a:ext cx="2959508" cy="1034682"/>
          </a:xfrm>
          <a:prstGeom prst="flowChartAlternateProcess">
            <a:avLst/>
          </a:prstGeom>
          <a:solidFill>
            <a:srgbClr val="E51D41"/>
          </a:solidFill>
          <a:ln>
            <a:solidFill>
              <a:srgbClr val="E51D41"/>
            </a:solidFill>
          </a:ln>
        </p:spPr>
        <p:txBody>
          <a:bodyPr wrap="none" anchor="ctr"/>
          <a:lstStyle>
            <a:lvl1pPr>
              <a:defRPr sz="3200">
                <a:solidFill>
                  <a:srgbClr val="500000"/>
                </a:solidFill>
                <a:latin typeface="Comic Sans MS" panose="030F0702030302020204" pitchFamily="66" charset="0"/>
                <a:ea typeface="MS PGothic" panose="020B0600070205080204" pitchFamily="34" charset="-128"/>
              </a:defRPr>
            </a:lvl1pPr>
            <a:lvl2pPr marL="742950" indent="-285750">
              <a:defRPr sz="3200">
                <a:solidFill>
                  <a:srgbClr val="500000"/>
                </a:solidFill>
                <a:latin typeface="Comic Sans MS" panose="030F0702030302020204" pitchFamily="66" charset="0"/>
                <a:ea typeface="MS PGothic" panose="020B0600070205080204" pitchFamily="34" charset="-128"/>
              </a:defRPr>
            </a:lvl2pPr>
            <a:lvl3pPr marL="1143000" indent="-228600">
              <a:defRPr sz="3200">
                <a:solidFill>
                  <a:srgbClr val="500000"/>
                </a:solidFill>
                <a:latin typeface="Comic Sans MS" panose="030F0702030302020204" pitchFamily="66" charset="0"/>
                <a:ea typeface="MS PGothic" panose="020B0600070205080204" pitchFamily="34" charset="-128"/>
              </a:defRPr>
            </a:lvl3pPr>
            <a:lvl4pPr marL="1600200" indent="-228600">
              <a:defRPr sz="3200">
                <a:solidFill>
                  <a:srgbClr val="500000"/>
                </a:solidFill>
                <a:latin typeface="Comic Sans MS" panose="030F0702030302020204" pitchFamily="66" charset="0"/>
                <a:ea typeface="MS PGothic" panose="020B0600070205080204" pitchFamily="34" charset="-128"/>
              </a:defRPr>
            </a:lvl4pPr>
            <a:lvl5pPr marL="2057400" indent="-22860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Financement des </a:t>
            </a:r>
          </a:p>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pensions des retraités</a:t>
            </a:r>
          </a:p>
        </p:txBody>
      </p:sp>
      <p:cxnSp>
        <p:nvCxnSpPr>
          <p:cNvPr id="21" name="AutoShape 7">
            <a:extLst>
              <a:ext uri="{FF2B5EF4-FFF2-40B4-BE49-F238E27FC236}">
                <a16:creationId xmlns:a16="http://schemas.microsoft.com/office/drawing/2014/main" id="{6493B035-C2C7-720C-1D0B-45394D485615}"/>
              </a:ext>
            </a:extLst>
          </p:cNvPr>
          <p:cNvCxnSpPr>
            <a:cxnSpLocks noChangeShapeType="1"/>
            <a:endCxn id="18" idx="1"/>
          </p:cNvCxnSpPr>
          <p:nvPr/>
        </p:nvCxnSpPr>
        <p:spPr bwMode="auto">
          <a:xfrm rot="5400000" flipH="1" flipV="1">
            <a:off x="1916842" y="2847088"/>
            <a:ext cx="1562227" cy="392112"/>
          </a:xfrm>
          <a:prstGeom prst="bentConnector2">
            <a:avLst/>
          </a:prstGeom>
          <a:noFill/>
          <a:ln w="38100" cap="sq">
            <a:solidFill>
              <a:srgbClr val="E51D41"/>
            </a:solidFill>
            <a:miter lim="800000"/>
            <a:headEnd type="triangle" w="lg" len="med"/>
            <a:tailEnd type="none" w="sm" len="sm"/>
          </a:ln>
          <a:extLst>
            <a:ext uri="{909E8E84-426E-40DD-AFC4-6F175D3DCCD1}">
              <a14:hiddenFill xmlns:a14="http://schemas.microsoft.com/office/drawing/2010/main">
                <a:noFill/>
              </a14:hiddenFill>
            </a:ext>
          </a:extLst>
        </p:spPr>
      </p:cxnSp>
      <p:cxnSp>
        <p:nvCxnSpPr>
          <p:cNvPr id="22" name="AutoShape 8">
            <a:extLst>
              <a:ext uri="{FF2B5EF4-FFF2-40B4-BE49-F238E27FC236}">
                <a16:creationId xmlns:a16="http://schemas.microsoft.com/office/drawing/2014/main" id="{31698DF2-7F8F-E163-6FD2-E4D34D437744}"/>
              </a:ext>
            </a:extLst>
          </p:cNvPr>
          <p:cNvCxnSpPr>
            <a:cxnSpLocks noChangeShapeType="1"/>
            <a:stCxn id="20" idx="0"/>
            <a:endCxn id="20" idx="0"/>
          </p:cNvCxnSpPr>
          <p:nvPr/>
        </p:nvCxnSpPr>
        <p:spPr bwMode="auto">
          <a:xfrm>
            <a:off x="6333732" y="3824257"/>
            <a:ext cx="0" cy="0"/>
          </a:xfrm>
          <a:prstGeom prst="straightConnector1">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cxnSp>
      <p:cxnSp>
        <p:nvCxnSpPr>
          <p:cNvPr id="23" name="AutoShape 9">
            <a:extLst>
              <a:ext uri="{FF2B5EF4-FFF2-40B4-BE49-F238E27FC236}">
                <a16:creationId xmlns:a16="http://schemas.microsoft.com/office/drawing/2014/main" id="{A788E317-A0E3-FD1D-7A07-C760A80672B0}"/>
              </a:ext>
            </a:extLst>
          </p:cNvPr>
          <p:cNvCxnSpPr>
            <a:cxnSpLocks noChangeShapeType="1"/>
            <a:stCxn id="18" idx="3"/>
          </p:cNvCxnSpPr>
          <p:nvPr/>
        </p:nvCxnSpPr>
        <p:spPr bwMode="auto">
          <a:xfrm>
            <a:off x="6324114" y="2262030"/>
            <a:ext cx="852178" cy="1562226"/>
          </a:xfrm>
          <a:prstGeom prst="bentConnector2">
            <a:avLst/>
          </a:prstGeom>
          <a:noFill/>
          <a:ln w="38100" cap="sq">
            <a:solidFill>
              <a:srgbClr val="E51D41"/>
            </a:solidFill>
            <a:miter lim="800000"/>
            <a:headEnd type="none" w="sm" len="sm"/>
            <a:tailEnd type="triangle"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843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rgbClr val="E51D41"/>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3. Quel est le niveau des pensions de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b="90781"/>
          <a:stretch/>
        </p:blipFill>
        <p:spPr>
          <a:xfrm>
            <a:off x="502384" y="219764"/>
            <a:ext cx="863600" cy="597100"/>
          </a:xfrm>
          <a:prstGeom prst="rect">
            <a:avLst/>
          </a:prstGeom>
        </p:spPr>
      </p:pic>
    </p:spTree>
    <p:extLst>
      <p:ext uri="{BB962C8B-B14F-4D97-AF65-F5344CB8AC3E}">
        <p14:creationId xmlns:p14="http://schemas.microsoft.com/office/powerpoint/2010/main" val="3267206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785812"/>
            <a:ext cx="5788388" cy="1400891"/>
          </a:xfrm>
        </p:spPr>
        <p:txBody>
          <a:bodyPr anchor="t">
            <a:noAutofit/>
          </a:bodyPr>
          <a:lstStyle/>
          <a:p>
            <a:pPr algn="ctr" eaLnBrk="1" hangingPunct="1">
              <a:defRPr/>
            </a:pPr>
            <a:r>
              <a:rPr lang="fr-FR" sz="2400" b="1" dirty="0">
                <a:solidFill>
                  <a:srgbClr val="5169B9"/>
                </a:solidFill>
                <a:latin typeface="Arial" panose="020B0604020202020204" pitchFamily="34" charset="0"/>
                <a:cs typeface="Arial" panose="020B0604020202020204" pitchFamily="34" charset="0"/>
              </a:rPr>
              <a:t>La répartition :</a:t>
            </a:r>
            <a:endParaRPr lang="fr-FR"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7" name="Ellipse 6">
            <a:extLst>
              <a:ext uri="{FF2B5EF4-FFF2-40B4-BE49-F238E27FC236}">
                <a16:creationId xmlns:a16="http://schemas.microsoft.com/office/drawing/2014/main" id="{1D2605D6-7FC5-FD97-3B8F-35C7FC21BF2F}"/>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5CA8C79-FE9F-A9B6-77F1-AEFE9DA747EF}"/>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C307E44-6802-F048-1720-BC08DC8E292D}"/>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B8D0606-4311-8A3A-F70A-1186BACC7935}"/>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5BA347B-B0DD-624D-2032-E5565B3B0C18}"/>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A4DE83D-1939-A969-DD8D-6828B93D43B0}"/>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41F8FB4-B762-9CA4-A2AA-8A03B753917D}"/>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96E22F-D8BD-A5A7-ED87-E9872771ACE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74317B86-1E16-0137-71EA-98E3427E9A92}"/>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9289486-78EB-B000-A76E-9078F4D08995}"/>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EDB103FE-63EB-C3F5-5FB2-1E2A46D47A5D}"/>
              </a:ext>
            </a:extLst>
          </p:cNvPr>
          <p:cNvPicPr>
            <a:picLocks noChangeAspect="1"/>
          </p:cNvPicPr>
          <p:nvPr/>
        </p:nvPicPr>
        <p:blipFill rotWithShape="1">
          <a:blip r:embed="rId3"/>
          <a:srcRect t="1" b="25649"/>
          <a:stretch/>
        </p:blipFill>
        <p:spPr>
          <a:xfrm>
            <a:off x="502384" y="219762"/>
            <a:ext cx="863600" cy="4815534"/>
          </a:xfrm>
          <a:prstGeom prst="rect">
            <a:avLst/>
          </a:prstGeom>
        </p:spPr>
      </p:pic>
      <p:cxnSp>
        <p:nvCxnSpPr>
          <p:cNvPr id="22" name="AutoShape 8">
            <a:extLst>
              <a:ext uri="{FF2B5EF4-FFF2-40B4-BE49-F238E27FC236}">
                <a16:creationId xmlns:a16="http://schemas.microsoft.com/office/drawing/2014/main" id="{31698DF2-7F8F-E163-6FD2-E4D34D437744}"/>
              </a:ext>
            </a:extLst>
          </p:cNvPr>
          <p:cNvCxnSpPr>
            <a:cxnSpLocks noChangeShapeType="1"/>
          </p:cNvCxnSpPr>
          <p:nvPr/>
        </p:nvCxnSpPr>
        <p:spPr bwMode="auto">
          <a:xfrm>
            <a:off x="6333732" y="3824257"/>
            <a:ext cx="0" cy="0"/>
          </a:xfrm>
          <a:prstGeom prst="straightConnector1">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cxnSp>
      <p:pic>
        <p:nvPicPr>
          <p:cNvPr id="24" name="Image 23">
            <a:extLst>
              <a:ext uri="{FF2B5EF4-FFF2-40B4-BE49-F238E27FC236}">
                <a16:creationId xmlns:a16="http://schemas.microsoft.com/office/drawing/2014/main" id="{A1B91C8C-3623-99DE-B016-FBAAB70E3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508" y="361506"/>
            <a:ext cx="4294491" cy="6134987"/>
          </a:xfrm>
          <a:prstGeom prst="rect">
            <a:avLst/>
          </a:prstGeom>
        </p:spPr>
      </p:pic>
      <p:sp>
        <p:nvSpPr>
          <p:cNvPr id="26" name="Ellipse 25">
            <a:extLst>
              <a:ext uri="{FF2B5EF4-FFF2-40B4-BE49-F238E27FC236}">
                <a16:creationId xmlns:a16="http://schemas.microsoft.com/office/drawing/2014/main" id="{C9924EA3-C06F-178F-1415-319B537C9C11}"/>
              </a:ext>
            </a:extLst>
          </p:cNvPr>
          <p:cNvSpPr>
            <a:spLocks noChangeArrowheads="1"/>
          </p:cNvSpPr>
          <p:nvPr/>
        </p:nvSpPr>
        <p:spPr bwMode="auto">
          <a:xfrm>
            <a:off x="4217604" y="2171719"/>
            <a:ext cx="3679903" cy="1191585"/>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fontAlgn="base" hangingPunct="1">
              <a:spcBef>
                <a:spcPct val="0"/>
              </a:spcBef>
              <a:spcAft>
                <a:spcPct val="0"/>
              </a:spcAft>
              <a:defRPr/>
            </a:pPr>
            <a:r>
              <a:rPr lang="fr-FR" altLang="fr-FR" sz="2000" b="1" dirty="0">
                <a:solidFill>
                  <a:srgbClr val="5169B9"/>
                </a:solidFill>
                <a:latin typeface="Arial" panose="020B0604020202020204" pitchFamily="34" charset="0"/>
                <a:cs typeface="Arial" panose="020B0604020202020204" pitchFamily="34" charset="0"/>
              </a:rPr>
              <a:t>À cotisations définies </a:t>
            </a:r>
            <a:br>
              <a:rPr lang="fr-FR" altLang="fr-FR" sz="2000" b="1" dirty="0">
                <a:solidFill>
                  <a:srgbClr val="5169B9"/>
                </a:solidFill>
                <a:latin typeface="Arial" panose="020B0604020202020204" pitchFamily="34" charset="0"/>
                <a:cs typeface="Arial" panose="020B0604020202020204" pitchFamily="34" charset="0"/>
              </a:rPr>
            </a:br>
            <a:r>
              <a:rPr lang="fr-FR" altLang="fr-FR" sz="2000" dirty="0">
                <a:solidFill>
                  <a:srgbClr val="5169B9"/>
                </a:solidFill>
                <a:latin typeface="Arial" panose="020B0604020202020204" pitchFamily="34" charset="0"/>
                <a:cs typeface="Arial" panose="020B0604020202020204" pitchFamily="34" charset="0"/>
              </a:rPr>
              <a:t>= blocage définitif des ressources</a:t>
            </a:r>
          </a:p>
        </p:txBody>
      </p:sp>
      <p:sp>
        <p:nvSpPr>
          <p:cNvPr id="27" name="Ellipse 26">
            <a:extLst>
              <a:ext uri="{FF2B5EF4-FFF2-40B4-BE49-F238E27FC236}">
                <a16:creationId xmlns:a16="http://schemas.microsoft.com/office/drawing/2014/main" id="{2815E028-FF60-D68F-7BC9-BEEDD328E4F6}"/>
              </a:ext>
            </a:extLst>
          </p:cNvPr>
          <p:cNvSpPr>
            <a:spLocks noChangeArrowheads="1"/>
          </p:cNvSpPr>
          <p:nvPr/>
        </p:nvSpPr>
        <p:spPr bwMode="auto">
          <a:xfrm>
            <a:off x="1951638" y="5146532"/>
            <a:ext cx="2746471" cy="1244138"/>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Pension =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 garanti </a:t>
            </a:r>
            <a:b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b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et prédéfini </a:t>
            </a:r>
            <a:b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b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du salaire</a:t>
            </a:r>
          </a:p>
        </p:txBody>
      </p:sp>
      <p:sp>
        <p:nvSpPr>
          <p:cNvPr id="28" name="Ellipse 27">
            <a:extLst>
              <a:ext uri="{FF2B5EF4-FFF2-40B4-BE49-F238E27FC236}">
                <a16:creationId xmlns:a16="http://schemas.microsoft.com/office/drawing/2014/main" id="{AC7ED074-AEC6-F9B5-DEBB-665E2B6D10EE}"/>
              </a:ext>
            </a:extLst>
          </p:cNvPr>
          <p:cNvSpPr>
            <a:spLocks noChangeArrowheads="1"/>
          </p:cNvSpPr>
          <p:nvPr/>
        </p:nvSpPr>
        <p:spPr bwMode="auto">
          <a:xfrm>
            <a:off x="1947617" y="1518363"/>
            <a:ext cx="2434580" cy="2002109"/>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À prestations définies</a:t>
            </a:r>
          </a:p>
        </p:txBody>
      </p:sp>
      <p:sp>
        <p:nvSpPr>
          <p:cNvPr id="29" name="Flèche vers le bas 3">
            <a:extLst>
              <a:ext uri="{FF2B5EF4-FFF2-40B4-BE49-F238E27FC236}">
                <a16:creationId xmlns:a16="http://schemas.microsoft.com/office/drawing/2014/main" id="{D36872B2-EBED-4C71-4F3E-2400890F37A1}"/>
              </a:ext>
            </a:extLst>
          </p:cNvPr>
          <p:cNvSpPr>
            <a:spLocks noChangeArrowheads="1"/>
          </p:cNvSpPr>
          <p:nvPr/>
        </p:nvSpPr>
        <p:spPr bwMode="auto">
          <a:xfrm>
            <a:off x="3065696" y="3817124"/>
            <a:ext cx="349593" cy="703755"/>
          </a:xfrm>
          <a:prstGeom prst="downArrow">
            <a:avLst>
              <a:gd name="adj1" fmla="val 50000"/>
              <a:gd name="adj2" fmla="val 50001"/>
            </a:avLst>
          </a:prstGeom>
          <a:solidFill>
            <a:srgbClr val="E51D4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fr-FR" sz="3200">
              <a:solidFill>
                <a:srgbClr val="E51D41"/>
              </a:solidFill>
              <a:latin typeface="Arial"/>
              <a:ea typeface="MS PGothic" panose="020B0600070205080204" pitchFamily="34" charset="-128"/>
            </a:endParaRPr>
          </a:p>
        </p:txBody>
      </p:sp>
      <p:sp>
        <p:nvSpPr>
          <p:cNvPr id="30" name="Ellipse 29">
            <a:extLst>
              <a:ext uri="{FF2B5EF4-FFF2-40B4-BE49-F238E27FC236}">
                <a16:creationId xmlns:a16="http://schemas.microsoft.com/office/drawing/2014/main" id="{2DA1E5A2-1304-B33B-B68E-B363B2F0BD1C}"/>
              </a:ext>
            </a:extLst>
          </p:cNvPr>
          <p:cNvSpPr>
            <a:spLocks noChangeArrowheads="1"/>
          </p:cNvSpPr>
          <p:nvPr/>
        </p:nvSpPr>
        <p:spPr bwMode="auto">
          <a:xfrm>
            <a:off x="4529732" y="4615955"/>
            <a:ext cx="3367775" cy="1877899"/>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fr-FR" sz="2000" b="1" dirty="0">
                <a:solidFill>
                  <a:srgbClr val="5169B9"/>
                </a:solidFill>
                <a:latin typeface="Arial" panose="020B0604020202020204" pitchFamily="34" charset="0"/>
                <a:ea typeface="MS PGothic" panose="020B0600070205080204" pitchFamily="34" charset="-128"/>
                <a:cs typeface="Arial" panose="020B0604020202020204" pitchFamily="34" charset="0"/>
              </a:rPr>
              <a:t>Les pensions </a:t>
            </a:r>
            <a:br>
              <a:rPr lang="fr-FR" sz="2000" b="1" dirty="0">
                <a:solidFill>
                  <a:srgbClr val="5169B9"/>
                </a:solidFill>
                <a:latin typeface="Arial" panose="020B0604020202020204" pitchFamily="34" charset="0"/>
                <a:ea typeface="MS PGothic" panose="020B0600070205080204" pitchFamily="34" charset="-128"/>
                <a:cs typeface="Arial" panose="020B0604020202020204" pitchFamily="34" charset="0"/>
              </a:rPr>
            </a:br>
            <a:r>
              <a:rPr lang="fr-FR" sz="2000" b="1" dirty="0">
                <a:solidFill>
                  <a:srgbClr val="5169B9"/>
                </a:solidFill>
                <a:latin typeface="Arial" panose="020B0604020202020204" pitchFamily="34" charset="0"/>
                <a:ea typeface="MS PGothic" panose="020B0600070205080204" pitchFamily="34" charset="-128"/>
                <a:cs typeface="Arial" panose="020B0604020202020204" pitchFamily="34" charset="0"/>
              </a:rPr>
              <a:t>ne sont plus garanties</a:t>
            </a:r>
          </a:p>
        </p:txBody>
      </p:sp>
      <p:sp>
        <p:nvSpPr>
          <p:cNvPr id="31" name="Flèche vers le bas 13">
            <a:extLst>
              <a:ext uri="{FF2B5EF4-FFF2-40B4-BE49-F238E27FC236}">
                <a16:creationId xmlns:a16="http://schemas.microsoft.com/office/drawing/2014/main" id="{FBAABAD8-4A38-5546-7D83-375A69A561F2}"/>
              </a:ext>
            </a:extLst>
          </p:cNvPr>
          <p:cNvSpPr>
            <a:spLocks noChangeArrowheads="1"/>
          </p:cNvSpPr>
          <p:nvPr/>
        </p:nvSpPr>
        <p:spPr bwMode="auto">
          <a:xfrm>
            <a:off x="5979855" y="3705219"/>
            <a:ext cx="348451" cy="704898"/>
          </a:xfrm>
          <a:prstGeom prst="downArrow">
            <a:avLst>
              <a:gd name="adj1" fmla="val 50000"/>
              <a:gd name="adj2" fmla="val 50002"/>
            </a:avLst>
          </a:prstGeom>
          <a:solidFill>
            <a:srgbClr val="5169B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fr-FR" sz="3200">
              <a:solidFill>
                <a:srgbClr val="E51D41"/>
              </a:solidFill>
              <a:latin typeface="Arial"/>
              <a:ea typeface="MS PGothic" panose="020B0600070205080204" pitchFamily="34" charset="-128"/>
            </a:endParaRPr>
          </a:p>
        </p:txBody>
      </p:sp>
    </p:spTree>
    <p:extLst>
      <p:ext uri="{BB962C8B-B14F-4D97-AF65-F5344CB8AC3E}">
        <p14:creationId xmlns:p14="http://schemas.microsoft.com/office/powerpoint/2010/main" val="41442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0" grpId="0"/>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211A42-3464-875F-EFF7-67174CE9FD6F}"/>
              </a:ext>
            </a:extLst>
          </p:cNvPr>
          <p:cNvSpPr/>
          <p:nvPr/>
        </p:nvSpPr>
        <p:spPr>
          <a:xfrm>
            <a:off x="0" y="0"/>
            <a:ext cx="12192000" cy="6858000"/>
          </a:xfrm>
          <a:prstGeom prst="rect">
            <a:avLst/>
          </a:prstGeom>
          <a:solidFill>
            <a:srgbClr val="DB3151"/>
          </a:solidFill>
          <a:ln>
            <a:solidFill>
              <a:srgbClr val="DB3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65CAEF3-D0F3-4DA8-CA63-D7EE36773127}"/>
              </a:ext>
            </a:extLst>
          </p:cNvPr>
          <p:cNvSpPr>
            <a:spLocks noGrp="1"/>
          </p:cNvSpPr>
          <p:nvPr>
            <p:ph type="title"/>
          </p:nvPr>
        </p:nvSpPr>
        <p:spPr>
          <a:xfrm>
            <a:off x="5181832" y="365125"/>
            <a:ext cx="6655130" cy="1325563"/>
          </a:xfrm>
        </p:spPr>
        <p:txBody>
          <a:bodyPr>
            <a:normAutofit fontScale="90000"/>
          </a:bodyPr>
          <a:lstStyle/>
          <a:p>
            <a:r>
              <a:rPr lang="fr-FR" b="1" dirty="0">
                <a:solidFill>
                  <a:schemeClr val="bg1"/>
                </a:solidFill>
                <a:latin typeface="Arial Black" panose="020B0604020202020204" pitchFamily="34" charset="0"/>
                <a:cs typeface="Arial Black" panose="020B0604020202020204" pitchFamily="34" charset="0"/>
              </a:rPr>
              <a:t>Ex d’un régime à cotisations définies : le système suédois</a:t>
            </a:r>
          </a:p>
        </p:txBody>
      </p:sp>
      <p:sp>
        <p:nvSpPr>
          <p:cNvPr id="3" name="Espace réservé du contenu 2">
            <a:extLst>
              <a:ext uri="{FF2B5EF4-FFF2-40B4-BE49-F238E27FC236}">
                <a16:creationId xmlns:a16="http://schemas.microsoft.com/office/drawing/2014/main" id="{3B85DE9E-FE25-F501-EE63-D3CF31159D14}"/>
              </a:ext>
            </a:extLst>
          </p:cNvPr>
          <p:cNvSpPr>
            <a:spLocks noGrp="1"/>
          </p:cNvSpPr>
          <p:nvPr>
            <p:ph idx="1"/>
          </p:nvPr>
        </p:nvSpPr>
        <p:spPr>
          <a:xfrm>
            <a:off x="5304928" y="2141537"/>
            <a:ext cx="6553200" cy="4351338"/>
          </a:xfrm>
        </p:spPr>
        <p:txBody>
          <a:bodyPr>
            <a:normAutofit lnSpcReduction="10000"/>
          </a:bodyPr>
          <a:lstStyle/>
          <a:p>
            <a:pPr marL="0" indent="0">
              <a:buNone/>
            </a:pPr>
            <a:r>
              <a:rPr lang="fr-FR" dirty="0">
                <a:solidFill>
                  <a:schemeClr val="bg1"/>
                </a:solidFill>
                <a:latin typeface="Arial" panose="020B0604020202020204" pitchFamily="34" charset="0"/>
                <a:cs typeface="Arial" panose="020B0604020202020204" pitchFamily="34" charset="0"/>
              </a:rPr>
              <a:t>La mise en place du MEA* en Suède</a:t>
            </a:r>
          </a:p>
          <a:p>
            <a:pPr marL="0" indent="0">
              <a:buNone/>
            </a:pPr>
            <a:endParaRPr lang="fr-FR" sz="500" dirty="0">
              <a:solidFill>
                <a:schemeClr val="bg1"/>
              </a:solidFill>
              <a:latin typeface="Arial" panose="020B0604020202020204" pitchFamily="34" charset="0"/>
              <a:cs typeface="Arial" panose="020B0604020202020204" pitchFamily="34" charset="0"/>
            </a:endParaRPr>
          </a:p>
          <a:p>
            <a:pPr marL="0" indent="0">
              <a:buNone/>
            </a:pPr>
            <a:r>
              <a:rPr lang="fr-FR" dirty="0">
                <a:solidFill>
                  <a:schemeClr val="bg1"/>
                </a:solidFill>
                <a:latin typeface="Arial" panose="020B0604020202020204" pitchFamily="34" charset="0"/>
                <a:cs typeface="Arial" panose="020B0604020202020204" pitchFamily="34" charset="0"/>
              </a:rPr>
              <a:t>Toutes les rentes de retraite ont été réduites :</a:t>
            </a:r>
          </a:p>
          <a:p>
            <a:endParaRPr lang="fr-FR" sz="500"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 de - 3 % en 2010</a:t>
            </a:r>
          </a:p>
          <a:p>
            <a:r>
              <a:rPr lang="fr-FR" dirty="0">
                <a:solidFill>
                  <a:schemeClr val="bg1"/>
                </a:solidFill>
                <a:latin typeface="Arial" panose="020B0604020202020204" pitchFamily="34" charset="0"/>
                <a:cs typeface="Arial" panose="020B0604020202020204" pitchFamily="34" charset="0"/>
              </a:rPr>
              <a:t> de - 4,3 % en 2011</a:t>
            </a:r>
          </a:p>
          <a:p>
            <a:r>
              <a:rPr lang="fr-FR" dirty="0">
                <a:solidFill>
                  <a:schemeClr val="bg1"/>
                </a:solidFill>
                <a:latin typeface="Arial" panose="020B0604020202020204" pitchFamily="34" charset="0"/>
                <a:cs typeface="Arial" panose="020B0604020202020204" pitchFamily="34" charset="0"/>
              </a:rPr>
              <a:t> de - 2,7 % en 2014</a:t>
            </a:r>
          </a:p>
          <a:p>
            <a:endParaRPr lang="fr-FR" sz="500" dirty="0">
              <a:solidFill>
                <a:schemeClr val="bg1"/>
              </a:solidFill>
              <a:latin typeface="Arial" panose="020B0604020202020204" pitchFamily="34" charset="0"/>
              <a:cs typeface="Arial" panose="020B0604020202020204" pitchFamily="34" charset="0"/>
            </a:endParaRPr>
          </a:p>
          <a:p>
            <a:pPr marL="0" indent="0">
              <a:buNone/>
            </a:pPr>
            <a:r>
              <a:rPr lang="fr-FR" dirty="0">
                <a:solidFill>
                  <a:schemeClr val="bg1"/>
                </a:solidFill>
                <a:latin typeface="Arial" panose="020B0604020202020204" pitchFamily="34" charset="0"/>
                <a:cs typeface="Arial" panose="020B0604020202020204" pitchFamily="34" charset="0"/>
              </a:rPr>
              <a:t>Soit près de 10 % de baisse nominale des rentes en 4 années !</a:t>
            </a:r>
          </a:p>
          <a:p>
            <a:endParaRPr lang="fr-FR" dirty="0">
              <a:latin typeface="Arial" panose="020B0604020202020204" pitchFamily="34" charset="0"/>
              <a:cs typeface="Arial" panose="020B0604020202020204" pitchFamily="34" charset="0"/>
            </a:endParaRPr>
          </a:p>
        </p:txBody>
      </p:sp>
      <p:sp>
        <p:nvSpPr>
          <p:cNvPr id="4" name="Espace réservé du contenu 4">
            <a:extLst>
              <a:ext uri="{FF2B5EF4-FFF2-40B4-BE49-F238E27FC236}">
                <a16:creationId xmlns:a16="http://schemas.microsoft.com/office/drawing/2014/main" id="{62C16B9D-EB55-7056-A5F0-C4DB7FC6348D}"/>
              </a:ext>
            </a:extLst>
          </p:cNvPr>
          <p:cNvSpPr txBox="1">
            <a:spLocks/>
          </p:cNvSpPr>
          <p:nvPr/>
        </p:nvSpPr>
        <p:spPr>
          <a:xfrm>
            <a:off x="5181832" y="6331743"/>
            <a:ext cx="8516938" cy="322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1600" i="1" dirty="0">
                <a:solidFill>
                  <a:schemeClr val="bg1"/>
                </a:solidFill>
                <a:latin typeface="Arial" panose="020B0604020202020204" pitchFamily="34" charset="0"/>
                <a:cs typeface="Arial" panose="020B0604020202020204" pitchFamily="34" charset="0"/>
              </a:rPr>
              <a:t>*Mécanisme d’équilibrage automatique</a:t>
            </a:r>
          </a:p>
        </p:txBody>
      </p:sp>
      <p:pic>
        <p:nvPicPr>
          <p:cNvPr id="6" name="Image 5" descr="Une image contenant caleçon&#10;&#10;Description générée automatiquement">
            <a:extLst>
              <a:ext uri="{FF2B5EF4-FFF2-40B4-BE49-F238E27FC236}">
                <a16:creationId xmlns:a16="http://schemas.microsoft.com/office/drawing/2014/main" id="{055E7631-2A89-4B86-EAB4-CBB159D01677}"/>
              </a:ext>
            </a:extLst>
          </p:cNvPr>
          <p:cNvPicPr>
            <a:picLocks noChangeAspect="1"/>
          </p:cNvPicPr>
          <p:nvPr/>
        </p:nvPicPr>
        <p:blipFill>
          <a:blip r:embed="rId3"/>
          <a:stretch>
            <a:fillRect/>
          </a:stretch>
        </p:blipFill>
        <p:spPr>
          <a:xfrm>
            <a:off x="-295276" y="3000375"/>
            <a:ext cx="5564089" cy="3986213"/>
          </a:xfrm>
          <a:prstGeom prst="rect">
            <a:avLst/>
          </a:prstGeom>
        </p:spPr>
      </p:pic>
    </p:spTree>
    <p:extLst>
      <p:ext uri="{BB962C8B-B14F-4D97-AF65-F5344CB8AC3E}">
        <p14:creationId xmlns:p14="http://schemas.microsoft.com/office/powerpoint/2010/main" val="37256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703564"/>
            <a:ext cx="10259997" cy="6154436"/>
          </a:xfrm>
        </p:spPr>
        <p:txBody>
          <a:bodyPr anchor="t">
            <a:noAutofit/>
          </a:bodyPr>
          <a:lstStyle/>
          <a:p>
            <a:pPr marL="0" indent="0">
              <a:buNone/>
            </a:pPr>
            <a:r>
              <a:rPr lang="fr-FR" sz="2000" b="1" dirty="0">
                <a:solidFill>
                  <a:srgbClr val="5169B9"/>
                </a:solidFill>
                <a:latin typeface="WORK SANS BOLD ROMAN" pitchFamily="2" charset="77"/>
              </a:rPr>
              <a:t>Financement de la Sécurité sociale : la part des cotisations passe sous les 50 %</a:t>
            </a:r>
            <a:endParaRPr lang="fr-FR" sz="2000" dirty="0">
              <a:latin typeface="Lato Light" panose="020F0302020204030203" pitchFamily="34" charset="77"/>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pic>
        <p:nvPicPr>
          <p:cNvPr id="7" name="Image 6">
            <a:extLst>
              <a:ext uri="{FF2B5EF4-FFF2-40B4-BE49-F238E27FC236}">
                <a16:creationId xmlns:a16="http://schemas.microsoft.com/office/drawing/2014/main" id="{F4ACFEEB-D3CD-E421-7648-26A1B0BBEB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0189" y="1144166"/>
            <a:ext cx="8895810" cy="5048417"/>
          </a:xfrm>
          <a:prstGeom prst="rect">
            <a:avLst/>
          </a:prstGeom>
          <a:noFill/>
          <a:ln>
            <a:noFill/>
          </a:ln>
        </p:spPr>
      </p:pic>
      <p:sp>
        <p:nvSpPr>
          <p:cNvPr id="8" name="Ellipse 7">
            <a:extLst>
              <a:ext uri="{FF2B5EF4-FFF2-40B4-BE49-F238E27FC236}">
                <a16:creationId xmlns:a16="http://schemas.microsoft.com/office/drawing/2014/main" id="{BC2790B8-1FD4-1158-E4AA-2D94FDC81B8B}"/>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890DCB4-54B3-7C0F-59CC-1A5E8CE636CC}"/>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444A4A1-F603-1C2D-722A-B573AE34C2ED}"/>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D60C404-20D9-A084-E381-A632DD8616AD}"/>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4D93E8C-12B5-55D0-355A-FA213F90E98E}"/>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E90A335-BBE0-9860-7253-BE34DF7CDC95}"/>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1B90028-51B7-FE6F-5D4E-C76CC5E1FD89}"/>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AB09320-4871-D7A9-9C16-0FD18E9E1D0D}"/>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14DCE0BA-91F2-2F65-D1D5-38D24352EA2D}"/>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38352FA-12C0-F277-3ECF-9A7B884A89A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79BC4345-1939-4EBC-01FF-FFACDB219B0F}"/>
              </a:ext>
            </a:extLst>
          </p:cNvPr>
          <p:cNvPicPr>
            <a:picLocks noChangeAspect="1"/>
          </p:cNvPicPr>
          <p:nvPr/>
        </p:nvPicPr>
        <p:blipFill rotWithShape="1">
          <a:blip r:embed="rId4"/>
          <a:srcRect t="1" b="25649"/>
          <a:stretch/>
        </p:blipFill>
        <p:spPr>
          <a:xfrm>
            <a:off x="502384" y="219762"/>
            <a:ext cx="863600" cy="4815534"/>
          </a:xfrm>
          <a:prstGeom prst="rect">
            <a:avLst/>
          </a:prstGeom>
        </p:spPr>
      </p:pic>
    </p:spTree>
    <p:extLst>
      <p:ext uri="{BB962C8B-B14F-4D97-AF65-F5344CB8AC3E}">
        <p14:creationId xmlns:p14="http://schemas.microsoft.com/office/powerpoint/2010/main" val="2099997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WORK SANS BOLD ROMAN" pitchFamily="2" charset="77"/>
              </a:rPr>
            </a:br>
            <a:br>
              <a:rPr lang="fr-FR" sz="2000" dirty="0">
                <a:solidFill>
                  <a:schemeClr val="bg1"/>
                </a:solidFill>
              </a:rPr>
            </a:br>
            <a:r>
              <a:rPr lang="fr-FR" sz="2000" dirty="0">
                <a:solidFill>
                  <a:schemeClr val="bg1"/>
                </a:solidFill>
                <a:latin typeface="Arial" panose="020B0604020202020204" pitchFamily="34" charset="0"/>
                <a:cs typeface="Arial" panose="020B0604020202020204" pitchFamily="34" charset="0"/>
              </a:rPr>
              <a:t>Ce basculement n’est pas sans conséquence.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impôts ne permettent pas d’acquérir des droits,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contrairement aux cotisations.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On passe donc </a:t>
            </a:r>
            <a:r>
              <a:rPr lang="fr-FR" sz="2000" b="1" dirty="0">
                <a:solidFill>
                  <a:schemeClr val="bg1"/>
                </a:solidFill>
                <a:latin typeface="Arial" panose="020B0604020202020204" pitchFamily="34" charset="0"/>
                <a:cs typeface="Arial" panose="020B0604020202020204" pitchFamily="34" charset="0"/>
              </a:rPr>
              <a:t>d’un système de droits acquis</a:t>
            </a:r>
            <a:br>
              <a:rPr lang="fr-FR" sz="2000" b="1"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à̀ un système assistanciel </a:t>
            </a:r>
            <a:r>
              <a:rPr lang="fr-FR" sz="2000" dirty="0">
                <a:solidFill>
                  <a:schemeClr val="bg1"/>
                </a:solidFill>
                <a:latin typeface="Arial" panose="020B0604020202020204" pitchFamily="34" charset="0"/>
                <a:cs typeface="Arial" panose="020B0604020202020204" pitchFamily="34" charset="0"/>
              </a:rPr>
              <a:t>dans lequel la Sécurité sociale est laissée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au bon-vouloir des gouvernements. C’est une remise en cause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de la gestion par les salarié·e·s.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Ce basculement sert également à̀ justifier </a:t>
            </a:r>
            <a:r>
              <a:rPr lang="fr-FR" sz="2000" b="1" dirty="0">
                <a:solidFill>
                  <a:schemeClr val="bg1"/>
                </a:solidFill>
                <a:latin typeface="Arial" panose="020B0604020202020204" pitchFamily="34" charset="0"/>
                <a:cs typeface="Arial" panose="020B0604020202020204" pitchFamily="34" charset="0"/>
              </a:rPr>
              <a:t>l’autoritarisme</a:t>
            </a:r>
            <a:r>
              <a:rPr lang="fr-FR" sz="2000" dirty="0">
                <a:solidFill>
                  <a:schemeClr val="bg1"/>
                </a:solidFill>
                <a:latin typeface="Arial" panose="020B0604020202020204" pitchFamily="34" charset="0"/>
                <a:cs typeface="Arial" panose="020B0604020202020204" pitchFamily="34" charset="0"/>
              </a:rPr>
              <a: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du gouvernement et le balayage de la logique paritaire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pour ce qui a trait à la Sécurité sociale et plus largement.</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t>
            </a:r>
            <a:r>
              <a:rPr lang="fr-FR" sz="2000" i="1" dirty="0">
                <a:solidFill>
                  <a:schemeClr val="bg1"/>
                </a:solidFill>
                <a:latin typeface="Arial" panose="020B0604020202020204" pitchFamily="34" charset="0"/>
                <a:cs typeface="Arial" panose="020B0604020202020204" pitchFamily="34" charset="0"/>
              </a:rPr>
              <a:t>Il suffit de penser à la réforme de l’assurance chômage, </a:t>
            </a:r>
            <a:br>
              <a:rPr lang="fr-FR" sz="2000" i="1"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dont la brutalité sur le fond comme sur la forme </a:t>
            </a:r>
            <a:br>
              <a:rPr lang="fr-FR" sz="2000" i="1"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est un triste révélateur du projet gouvernemental </a:t>
            </a:r>
            <a:br>
              <a:rPr lang="fr-FR" sz="2000" i="1" dirty="0">
                <a:solidFill>
                  <a:schemeClr val="bg1"/>
                </a:solidFill>
                <a:latin typeface="Arial" panose="020B0604020202020204" pitchFamily="34" charset="0"/>
                <a:cs typeface="Arial" panose="020B0604020202020204" pitchFamily="34" charset="0"/>
              </a:rPr>
            </a:br>
            <a:r>
              <a:rPr lang="fr-FR" sz="2000" i="1" dirty="0">
                <a:solidFill>
                  <a:schemeClr val="bg1"/>
                </a:solidFill>
                <a:latin typeface="Arial" panose="020B0604020202020204" pitchFamily="34" charset="0"/>
                <a:cs typeface="Arial" panose="020B0604020202020204" pitchFamily="34" charset="0"/>
              </a:rPr>
              <a:t>de casse de notre modèle social.)</a:t>
            </a:r>
            <a:br>
              <a:rPr lang="fr-FR" sz="2000" i="1"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Contre l’étatisation, nous revendiquons le retour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à̀ un financement de la Sécurité sociale assis sur la cotisation sociale.</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EB1E7FD9-1A07-55AD-A636-8508229E7D38}"/>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096413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703564"/>
            <a:ext cx="10259997" cy="6154436"/>
          </a:xfrm>
        </p:spPr>
        <p:txBody>
          <a:bodyPr anchor="t">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Évolution des revenus distribués aux propriétaires du Capital (en % de la VA) et de la part des salariés au coût des facteurs de 1959 à 2007</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pic>
        <p:nvPicPr>
          <p:cNvPr id="6" name="Image 5">
            <a:extLst>
              <a:ext uri="{FF2B5EF4-FFF2-40B4-BE49-F238E27FC236}">
                <a16:creationId xmlns:a16="http://schemas.microsoft.com/office/drawing/2014/main" id="{2A7D222C-2E3C-93FE-EF44-578B4500FCFC}"/>
              </a:ext>
            </a:extLst>
          </p:cNvPr>
          <p:cNvPicPr>
            <a:picLocks noChangeAspect="1"/>
          </p:cNvPicPr>
          <p:nvPr/>
        </p:nvPicPr>
        <p:blipFill>
          <a:blip r:embed="rId4"/>
          <a:stretch>
            <a:fillRect/>
          </a:stretch>
        </p:blipFill>
        <p:spPr>
          <a:xfrm>
            <a:off x="2035789" y="1311302"/>
            <a:ext cx="8751274" cy="5104910"/>
          </a:xfrm>
          <a:prstGeom prst="rect">
            <a:avLst/>
          </a:prstGeom>
        </p:spPr>
      </p:pic>
      <p:sp>
        <p:nvSpPr>
          <p:cNvPr id="8" name="Ellipse 7">
            <a:extLst>
              <a:ext uri="{FF2B5EF4-FFF2-40B4-BE49-F238E27FC236}">
                <a16:creationId xmlns:a16="http://schemas.microsoft.com/office/drawing/2014/main" id="{E3450BBE-17A4-396A-9862-85FB07DCC00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8DA5FF4-3950-BBC6-C5BB-9AFAA803D62E}"/>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7FED764-298E-9591-DFFC-CA0D2633249C}"/>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E7ACD5C-A9A3-DA4A-85EE-1C28CBEA372F}"/>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9848D24-E51D-B16B-DCEC-5E0D669C555B}"/>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168FE75-90D7-BA0F-06A6-19E881C45945}"/>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704C2F5-4784-C270-1107-9F09F488C780}"/>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C0F7638E-7833-B1BB-44C7-91BB1D9CAEA8}"/>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FC1F3F16-B0BD-ACBB-1C07-7682F5FB8474}"/>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F08F3FA-BF75-D65A-E0E8-1AC65345BFB3}"/>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C3884026-7797-FA54-BF45-CCE6E5A568D6}"/>
              </a:ext>
            </a:extLst>
          </p:cNvPr>
          <p:cNvPicPr>
            <a:picLocks noChangeAspect="1"/>
          </p:cNvPicPr>
          <p:nvPr/>
        </p:nvPicPr>
        <p:blipFill rotWithShape="1">
          <a:blip r:embed="rId3"/>
          <a:srcRect t="1" b="25649"/>
          <a:stretch/>
        </p:blipFill>
        <p:spPr>
          <a:xfrm>
            <a:off x="502384" y="219762"/>
            <a:ext cx="863600" cy="4815534"/>
          </a:xfrm>
          <a:prstGeom prst="rect">
            <a:avLst/>
          </a:prstGeom>
        </p:spPr>
      </p:pic>
    </p:spTree>
    <p:extLst>
      <p:ext uri="{BB962C8B-B14F-4D97-AF65-F5344CB8AC3E}">
        <p14:creationId xmlns:p14="http://schemas.microsoft.com/office/powerpoint/2010/main" val="670391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4214431" cy="6858000"/>
          </a:xfrm>
        </p:spPr>
        <p:txBody>
          <a:bodyPr anchor="ctr">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Il faut baisser la retraite des « plus aisés » : une idée reçue qui divise les travailleurs et profite au capital</a:t>
            </a:r>
            <a:br>
              <a:rPr lang="fr-FR" sz="1000" dirty="0">
                <a:solidFill>
                  <a:srgbClr val="DB3151"/>
                </a:solidFill>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Pour un cadre, la pension totale représentait 72 % de son salaire de fin de carrière en 1990, </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Elle n’est plus aujourd’hui que de 67,2 % </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Elle ne représentera plus que 51 % en 2062 *(Source : Agirc-Arrco).</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Rien ne la justifie, sinon la baisse de la dépense publique.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7" name="Ellipse 6">
            <a:extLst>
              <a:ext uri="{FF2B5EF4-FFF2-40B4-BE49-F238E27FC236}">
                <a16:creationId xmlns:a16="http://schemas.microsoft.com/office/drawing/2014/main" id="{2D4EE550-56BE-162A-8AE6-FAD0FD80E115}"/>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E1A0833-F384-7CDB-443E-E3A041A58F9D}"/>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5D1EADE-4168-190D-ABA1-74539690ACDA}"/>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947F26D3-D754-3D33-AC8F-FA408A52D398}"/>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80A90AD-BF84-8C15-3531-551DDC7099AA}"/>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8D50AA1-82B4-F74F-850D-B7D76A506CE2}"/>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FBAC6D7-8943-42E5-35B1-A23AAAA73F81}"/>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22B2542-0E6C-A9B7-1E2D-3AD2F4A67F59}"/>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CEF39B3-3266-990F-4612-7F4961F01186}"/>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5E56A09-9323-7F2D-6008-3193615BC407}"/>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BA3FF2EE-9006-D8AC-DAB7-56F630FEB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578" y="1309552"/>
            <a:ext cx="5920406" cy="46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a:extLst>
              <a:ext uri="{FF2B5EF4-FFF2-40B4-BE49-F238E27FC236}">
                <a16:creationId xmlns:a16="http://schemas.microsoft.com/office/drawing/2014/main" id="{E9B39D34-0B92-44A8-EAA7-8A3DBB3E0AB4}"/>
              </a:ext>
            </a:extLst>
          </p:cNvPr>
          <p:cNvPicPr>
            <a:picLocks noChangeAspect="1"/>
          </p:cNvPicPr>
          <p:nvPr/>
        </p:nvPicPr>
        <p:blipFill rotWithShape="1">
          <a:blip r:embed="rId4"/>
          <a:srcRect t="1" b="25649"/>
          <a:stretch/>
        </p:blipFill>
        <p:spPr>
          <a:xfrm>
            <a:off x="502384" y="219762"/>
            <a:ext cx="863600" cy="4815534"/>
          </a:xfrm>
          <a:prstGeom prst="rect">
            <a:avLst/>
          </a:prstGeom>
        </p:spPr>
      </p:pic>
    </p:spTree>
    <p:extLst>
      <p:ext uri="{BB962C8B-B14F-4D97-AF65-F5344CB8AC3E}">
        <p14:creationId xmlns:p14="http://schemas.microsoft.com/office/powerpoint/2010/main" val="1757100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LE PIÈGE !</a:t>
            </a:r>
            <a:br>
              <a:rPr lang="fr-FR" sz="5000" b="1" dirty="0">
                <a:solidFill>
                  <a:schemeClr val="bg1"/>
                </a:solidFill>
                <a:latin typeface="Arial Black" panose="020B0604020202020204" pitchFamily="34" charset="0"/>
                <a:cs typeface="Arial Black" panose="020B0604020202020204" pitchFamily="34" charset="0"/>
              </a:rPr>
            </a:br>
            <a:br>
              <a:rPr lang="fr-FR" sz="2000" dirty="0">
                <a:solidFill>
                  <a:schemeClr val="bg1"/>
                </a:solidFill>
              </a:rPr>
            </a:br>
            <a:r>
              <a:rPr lang="fr-FR" altLang="fr-FR" sz="2000" dirty="0">
                <a:solidFill>
                  <a:schemeClr val="bg1"/>
                </a:solidFill>
                <a:latin typeface="Arial" panose="020B0604020202020204" pitchFamily="34" charset="0"/>
                <a:cs typeface="Arial" panose="020B0604020202020204" pitchFamily="34" charset="0"/>
              </a:rPr>
              <a:t>Ex du projet de réforme Macron de 2019 qui voulait baisser </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de 8 à 3 plafonds les salaires pris en compte dans le système de retraite par répartition. </a:t>
            </a:r>
            <a:br>
              <a:rPr lang="fr-FR" altLang="fr-FR" sz="2000" dirty="0">
                <a:solidFill>
                  <a:schemeClr val="bg1"/>
                </a:solidFill>
                <a:latin typeface="Arial" panose="020B0604020202020204" pitchFamily="34" charset="0"/>
                <a:cs typeface="Arial" panose="020B0604020202020204" pitchFamily="34" charset="0"/>
              </a:rPr>
            </a:b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Cela permettrait aux assureurs et aux fonds </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de pension de récupérer les salarié·es solvables.</a:t>
            </a:r>
            <a:br>
              <a:rPr lang="fr-FR" altLang="fr-FR" sz="2000" dirty="0">
                <a:solidFill>
                  <a:schemeClr val="bg1"/>
                </a:solidFill>
                <a:latin typeface="Arial" panose="020B0604020202020204" pitchFamily="34" charset="0"/>
                <a:cs typeface="Arial" panose="020B0604020202020204" pitchFamily="34" charset="0"/>
              </a:rPr>
            </a:b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Un recul pour tous les </a:t>
            </a:r>
            <a:r>
              <a:rPr lang="fr-FR" altLang="fr-FR" sz="2000" dirty="0" err="1">
                <a:solidFill>
                  <a:schemeClr val="bg1"/>
                </a:solidFill>
                <a:latin typeface="Arial" panose="020B0604020202020204" pitchFamily="34" charset="0"/>
                <a:cs typeface="Arial" panose="020B0604020202020204" pitchFamily="34" charset="0"/>
              </a:rPr>
              <a:t>salarié.es</a:t>
            </a:r>
            <a:r>
              <a:rPr lang="fr-FR" altLang="fr-FR" sz="2000" dirty="0">
                <a:solidFill>
                  <a:schemeClr val="bg1"/>
                </a:solidFill>
                <a:latin typeface="Arial" panose="020B0604020202020204" pitchFamily="34" charset="0"/>
                <a:cs typeface="Arial" panose="020B0604020202020204" pitchFamily="34" charset="0"/>
              </a:rPr>
              <a:t> sur toute la période </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comprise entre 2025 et 2070 sur le manque a gagné pour le système </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(4 milliards/an et en cumulé 70 milliards) et le coût faramineux </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de la période transitoire supportée par tous les salariés.</a:t>
            </a:r>
            <a:br>
              <a:rPr lang="fr-FR" altLang="fr-FR" sz="2000" dirty="0">
                <a:solidFill>
                  <a:schemeClr val="bg1"/>
                </a:solidFill>
                <a:latin typeface="Arial" panose="020B0604020202020204" pitchFamily="34" charset="0"/>
                <a:cs typeface="Arial" panose="020B0604020202020204" pitchFamily="34" charset="0"/>
              </a:rPr>
            </a:b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Même problème pour l’assurance chômage (bloqué à 4 plafonds). </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La CGT propose de passer à 8. Apport de 8 millions d’€/an.</a:t>
            </a:r>
            <a:br>
              <a:rPr lang="fr-FR" altLang="fr-FR" sz="2000" dirty="0">
                <a:solidFill>
                  <a:schemeClr val="bg1"/>
                </a:solidFill>
                <a:latin typeface="Arial" panose="020B0604020202020204" pitchFamily="34" charset="0"/>
                <a:cs typeface="Arial" panose="020B0604020202020204" pitchFamily="34" charset="0"/>
              </a:rPr>
            </a:br>
            <a:r>
              <a:rPr lang="fr-FR" altLang="fr-FR" sz="2000" dirty="0">
                <a:solidFill>
                  <a:schemeClr val="bg1"/>
                </a:solidFill>
                <a:latin typeface="Arial" panose="020B0604020202020204" pitchFamily="34" charset="0"/>
                <a:cs typeface="Arial" panose="020B0604020202020204" pitchFamily="34" charset="0"/>
              </a:rPr>
              <a:t>Mettre les hauts revenus dans la sécurité sociale c’est un gain pour tous les salariés.</a:t>
            </a:r>
            <a:br>
              <a:rPr lang="fr-FR" alt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721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t="1" b="17726"/>
          <a:stretch/>
        </p:blipFill>
        <p:spPr>
          <a:xfrm>
            <a:off x="502384" y="219762"/>
            <a:ext cx="863600" cy="5328686"/>
          </a:xfrm>
          <a:prstGeom prst="rect">
            <a:avLst/>
          </a:prstGeom>
        </p:spPr>
      </p:pic>
    </p:spTree>
    <p:extLst>
      <p:ext uri="{BB962C8B-B14F-4D97-AF65-F5344CB8AC3E}">
        <p14:creationId xmlns:p14="http://schemas.microsoft.com/office/powerpoint/2010/main" val="315942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propositions CGT.</a:t>
            </a:r>
          </a:p>
        </p:txBody>
      </p:sp>
    </p:spTree>
    <p:extLst>
      <p:ext uri="{BB962C8B-B14F-4D97-AF65-F5344CB8AC3E}">
        <p14:creationId xmlns:p14="http://schemas.microsoft.com/office/powerpoint/2010/main" val="3582456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Espace réservé du contenu 4">
            <a:extLst>
              <a:ext uri="{FF2B5EF4-FFF2-40B4-BE49-F238E27FC236}">
                <a16:creationId xmlns:a16="http://schemas.microsoft.com/office/drawing/2014/main" id="{8BC0EADE-ED21-FBC4-1A05-733E23D68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263" y="308405"/>
            <a:ext cx="4391434" cy="6273478"/>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0"/>
            <a:ext cx="5788388" cy="6858000"/>
          </a:xfrm>
        </p:spPr>
        <p:txBody>
          <a:bodyPr anchor="ctr">
            <a:noAutofit/>
          </a:bodyPr>
          <a:lstStyle/>
          <a:p>
            <a:pPr marL="0" indent="0">
              <a:buNone/>
            </a:pPr>
            <a:r>
              <a:rPr lang="fr-FR" sz="2000" dirty="0">
                <a:latin typeface="Arial" panose="020B0604020202020204" pitchFamily="34" charset="0"/>
                <a:cs typeface="Arial" panose="020B0604020202020204" pitchFamily="34" charset="0"/>
              </a:rPr>
              <a:t>Ouverture pour </a:t>
            </a:r>
            <a:r>
              <a:rPr lang="fr-FR" sz="2000" dirty="0" err="1">
                <a:latin typeface="Arial" panose="020B0604020202020204" pitchFamily="34" charset="0"/>
                <a:cs typeface="Arial" panose="020B0604020202020204" pitchFamily="34" charset="0"/>
              </a:rPr>
              <a:t>tou·te·s</a:t>
            </a:r>
            <a:r>
              <a:rPr lang="fr-FR" sz="2000" dirty="0">
                <a:latin typeface="Arial" panose="020B0604020202020204" pitchFamily="34" charset="0"/>
                <a:cs typeface="Arial" panose="020B0604020202020204" pitchFamily="34" charset="0"/>
              </a:rPr>
              <a:t> et dans tous les régimes du droit à retraite à</a:t>
            </a:r>
            <a:r>
              <a:rPr lang="fr-FR" sz="2000" b="1" dirty="0">
                <a:latin typeface="Arial" panose="020B0604020202020204" pitchFamily="34" charset="0"/>
                <a:cs typeface="Arial" panose="020B0604020202020204" pitchFamily="34" charset="0"/>
              </a:rPr>
              <a:t> taux plein dès l’âge de 60 ans</a:t>
            </a:r>
            <a:r>
              <a:rPr lang="fr-FR" sz="2000" dirty="0">
                <a:latin typeface="Arial" panose="020B0604020202020204" pitchFamily="34" charset="0"/>
                <a:cs typeface="Arial" panose="020B0604020202020204" pitchFamily="34" charset="0"/>
              </a:rPr>
              <a:t>, sans autre condition que d’avoir une carrière complète. </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Une carrière sera reconnue « complète » si elle ne comporte avant 60 ans que des périodes d’études ou de formation, des périodes d’activité ou d’inactivité forcée. </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b="1" dirty="0">
                <a:latin typeface="Arial" panose="020B0604020202020204" pitchFamily="34" charset="0"/>
                <a:cs typeface="Arial" panose="020B0604020202020204" pitchFamily="34" charset="0"/>
              </a:rPr>
              <a:t>Prise en compte des années d’étude</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3 ans pour une licence + un redoublement</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2 ans de plus pour master 2 + un redoublement</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Au total, possibilité de valider 7 années pour un master 2.</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Départs anticipés dès 55 ans pour les </a:t>
            </a:r>
            <a:r>
              <a:rPr lang="fr-FR" sz="2000" b="1" dirty="0">
                <a:latin typeface="Arial" panose="020B0604020202020204" pitchFamily="34" charset="0"/>
                <a:cs typeface="Arial" panose="020B0604020202020204" pitchFamily="34" charset="0"/>
              </a:rPr>
              <a:t>métiers pénibles</a:t>
            </a:r>
            <a:r>
              <a:rPr lang="fr-FR" sz="2000" dirty="0">
                <a:latin typeface="Arial" panose="020B0604020202020204" pitchFamily="34" charset="0"/>
                <a:cs typeface="Arial" panose="020B0604020202020204" pitchFamily="34" charset="0"/>
              </a:rPr>
              <a:t> avec critères collectifs de prise en compte de la pénibilités, définis dans les branches.</a:t>
            </a:r>
            <a:br>
              <a:rPr lang="fr-FR" sz="2000" dirty="0">
                <a:latin typeface="Arial" panose="020B0604020202020204" pitchFamily="34" charset="0"/>
                <a:cs typeface="Arial" panose="020B0604020202020204" pitchFamily="34" charset="0"/>
              </a:rPr>
            </a:br>
            <a:endParaRPr lang="fr-FR" sz="2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4"/>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propositions CGT</a:t>
            </a:r>
          </a:p>
        </p:txBody>
      </p:sp>
      <p:sp>
        <p:nvSpPr>
          <p:cNvPr id="6" name="Ellipse 5">
            <a:extLst>
              <a:ext uri="{FF2B5EF4-FFF2-40B4-BE49-F238E27FC236}">
                <a16:creationId xmlns:a16="http://schemas.microsoft.com/office/drawing/2014/main" id="{B9EB7FB1-5689-8581-BBE7-4BA258B4DC73}"/>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40E08D80-CF22-CF85-94E1-2EDD78E9BA35}"/>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8CAF02A-1BA9-29F0-8F2B-2CF69733AE69}"/>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A1F37A6-A2AC-C9AD-0F43-D78AC1AEA1FA}"/>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881EBB8-C6D1-D506-7696-E7178A497340}"/>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2C670AE-0A33-2AF4-A9F5-E151C1D4D709}"/>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0750713-A4E5-8167-B47D-EBC864690939}"/>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53AC2D1-B034-88BF-D363-E8787E4E2A67}"/>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B4112EA-3466-1946-8323-FDAE43C8A16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B8D6F9A-6367-2596-9BB2-CECBE959FE76}"/>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75C4686F-8BDB-8A94-AC94-4FCC9E710953}"/>
              </a:ext>
            </a:extLst>
          </p:cNvPr>
          <p:cNvPicPr>
            <a:picLocks noChangeAspect="1"/>
          </p:cNvPicPr>
          <p:nvPr/>
        </p:nvPicPr>
        <p:blipFill rotWithShape="1">
          <a:blip r:embed="rId4"/>
          <a:srcRect t="1" b="17726"/>
          <a:stretch/>
        </p:blipFill>
        <p:spPr>
          <a:xfrm>
            <a:off x="502384" y="219762"/>
            <a:ext cx="863600" cy="5328686"/>
          </a:xfrm>
          <a:prstGeom prst="rect">
            <a:avLst/>
          </a:prstGeom>
        </p:spPr>
      </p:pic>
    </p:spTree>
    <p:extLst>
      <p:ext uri="{BB962C8B-B14F-4D97-AF65-F5344CB8AC3E}">
        <p14:creationId xmlns:p14="http://schemas.microsoft.com/office/powerpoint/2010/main" val="3599793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4400" b="1" dirty="0">
                <a:solidFill>
                  <a:schemeClr val="bg1"/>
                </a:solidFill>
                <a:latin typeface="Arial Black" panose="020B0604020202020204" pitchFamily="34" charset="0"/>
                <a:cs typeface="Arial Black" panose="020B0604020202020204" pitchFamily="34" charset="0"/>
              </a:rPr>
              <a:t>Un système d’une efficacité </a:t>
            </a:r>
            <a:br>
              <a:rPr lang="fr-FR" sz="4400" b="1" dirty="0">
                <a:solidFill>
                  <a:schemeClr val="bg1"/>
                </a:solidFill>
                <a:latin typeface="Arial Black" panose="020B0604020202020204" pitchFamily="34" charset="0"/>
                <a:cs typeface="Arial Black" panose="020B0604020202020204" pitchFamily="34" charset="0"/>
              </a:rPr>
            </a:br>
            <a:r>
              <a:rPr lang="fr-FR" sz="4400" b="1" dirty="0">
                <a:solidFill>
                  <a:schemeClr val="bg1"/>
                </a:solidFill>
                <a:latin typeface="Arial Black" panose="020B0604020202020204" pitchFamily="34" charset="0"/>
                <a:cs typeface="Arial Black" panose="020B0604020202020204" pitchFamily="34" charset="0"/>
              </a:rPr>
              <a:t>économique et sociale </a:t>
            </a:r>
            <a:br>
              <a:rPr lang="fr-FR" sz="4400" b="1" dirty="0">
                <a:solidFill>
                  <a:schemeClr val="bg1"/>
                </a:solidFill>
                <a:latin typeface="Arial Black" panose="020B0604020202020204" pitchFamily="34" charset="0"/>
                <a:cs typeface="Arial Black" panose="020B0604020202020204" pitchFamily="34" charset="0"/>
              </a:rPr>
            </a:br>
            <a:r>
              <a:rPr lang="fr-FR" sz="4400" b="1" dirty="0">
                <a:solidFill>
                  <a:schemeClr val="bg1"/>
                </a:solidFill>
                <a:latin typeface="Arial Black" panose="020B0604020202020204" pitchFamily="34" charset="0"/>
                <a:cs typeface="Arial Black" panose="020B0604020202020204" pitchFamily="34" charset="0"/>
              </a:rPr>
              <a:t>sans précédent.</a:t>
            </a:r>
          </a:p>
        </p:txBody>
      </p:sp>
    </p:spTree>
    <p:extLst>
      <p:ext uri="{BB962C8B-B14F-4D97-AF65-F5344CB8AC3E}">
        <p14:creationId xmlns:p14="http://schemas.microsoft.com/office/powerpoint/2010/main" val="2610492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WORK SANS BOLD ROMAN" pitchFamily="2" charset="77"/>
              </a:rPr>
            </a:br>
            <a:br>
              <a:rPr lang="fr-FR" sz="2000" dirty="0">
                <a:solidFill>
                  <a:schemeClr val="bg1"/>
                </a:solidFill>
              </a:rPr>
            </a:br>
            <a:r>
              <a:rPr lang="fr-FR" sz="2000" dirty="0">
                <a:solidFill>
                  <a:schemeClr val="bg1"/>
                </a:solidFill>
                <a:latin typeface="Lato Light" panose="020F0302020204030203" pitchFamily="34" charset="77"/>
              </a:rPr>
              <a:t>Maintien du niveau de vie :</a:t>
            </a: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Tous secteurs confondus, le taux de remplacement </a:t>
            </a: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du salaire net par la pension nette ne pourra être inférieur à 75 %. </a:t>
            </a: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 </a:t>
            </a: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Retour à l’indexation sur les salaires des droits à retraite.</a:t>
            </a:r>
            <a:br>
              <a:rPr lang="fr-FR" sz="2000" dirty="0">
                <a:solidFill>
                  <a:schemeClr val="bg1"/>
                </a:solidFill>
                <a:latin typeface="Lato Light" panose="020F0302020204030203" pitchFamily="34" charset="77"/>
              </a:rPr>
            </a:b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 Pour une carrière « complète » pas de retraite inférieure au montant du SMIC net.</a:t>
            </a:r>
            <a:br>
              <a:rPr lang="fr-FR" sz="2000" dirty="0">
                <a:solidFill>
                  <a:schemeClr val="bg1"/>
                </a:solidFill>
                <a:latin typeface="Lato Light" panose="020F0302020204030203" pitchFamily="34" charset="77"/>
              </a:rPr>
            </a:b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Pris en compte pour le calcul :</a:t>
            </a: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Secteur privé : salaire moyen des « dix meilleures années »</a:t>
            </a:r>
            <a:br>
              <a:rPr lang="fr-FR" sz="2000" dirty="0">
                <a:solidFill>
                  <a:schemeClr val="bg1"/>
                </a:solidFill>
                <a:latin typeface="Lato Light" panose="020F0302020204030203" pitchFamily="34" charset="77"/>
              </a:rPr>
            </a:br>
            <a:r>
              <a:rPr lang="fr-FR" sz="2000" dirty="0">
                <a:solidFill>
                  <a:schemeClr val="bg1"/>
                </a:solidFill>
                <a:latin typeface="Lato Light" panose="020F0302020204030203" pitchFamily="34" charset="77"/>
              </a:rPr>
              <a:t>Secteur public : traitement de fin de carrière du salarié, « primes comprises »</a:t>
            </a:r>
            <a:br>
              <a:rPr lang="fr-FR" sz="2000" dirty="0">
                <a:solidFill>
                  <a:schemeClr val="bg1"/>
                </a:solidFill>
                <a:latin typeface="Lato Light" panose="020F0302020204030203" pitchFamily="34" charset="77"/>
              </a:rPr>
            </a:br>
            <a:endParaRPr lang="fr-FR" sz="2000" dirty="0">
              <a:solidFill>
                <a:schemeClr val="bg1"/>
              </a:solidFill>
              <a:latin typeface="Lato Light" panose="020F0302020204030203" pitchFamily="34" charset="77"/>
            </a:endParaRPr>
          </a:p>
        </p:txBody>
      </p:sp>
      <p:pic>
        <p:nvPicPr>
          <p:cNvPr id="2" name="Image 1" descr="Une image contenant sport, joueur, danseur&#10;&#10;Description générée automatiquement">
            <a:extLst>
              <a:ext uri="{FF2B5EF4-FFF2-40B4-BE49-F238E27FC236}">
                <a16:creationId xmlns:a16="http://schemas.microsoft.com/office/drawing/2014/main" id="{08ED2211-F5D4-2761-B9AE-34A55299B300}"/>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4189402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59B77-90DA-6F51-F6D0-1B57EF1E76D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D92EB7-2160-41C9-B6C8-7FA6BCED891B}"/>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AD362274-85F4-7FDC-FCB3-C4D1896EB373}"/>
              </a:ext>
            </a:extLst>
          </p:cNvPr>
          <p:cNvPicPr>
            <a:picLocks noChangeAspect="1"/>
          </p:cNvPicPr>
          <p:nvPr/>
        </p:nvPicPr>
        <p:blipFill>
          <a:blip r:embed="rId3"/>
          <a:stretch>
            <a:fillRect/>
          </a:stretch>
        </p:blipFill>
        <p:spPr>
          <a:xfrm>
            <a:off x="-792976" y="10517"/>
            <a:ext cx="13777952" cy="6847483"/>
          </a:xfrm>
          <a:prstGeom prst="rect">
            <a:avLst/>
          </a:prstGeom>
        </p:spPr>
      </p:pic>
      <p:sp>
        <p:nvSpPr>
          <p:cNvPr id="4" name="Espace réservé du contenu 2">
            <a:extLst>
              <a:ext uri="{FF2B5EF4-FFF2-40B4-BE49-F238E27FC236}">
                <a16:creationId xmlns:a16="http://schemas.microsoft.com/office/drawing/2014/main" id="{E7F085A8-D4DF-3C64-C00A-58A84B84AF59}"/>
              </a:ext>
            </a:extLst>
          </p:cNvPr>
          <p:cNvSpPr txBox="1">
            <a:spLocks/>
          </p:cNvSpPr>
          <p:nvPr/>
        </p:nvSpPr>
        <p:spPr>
          <a:xfrm>
            <a:off x="404446" y="5175799"/>
            <a:ext cx="11787554" cy="2272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fr-FR" sz="2000" b="1" dirty="0">
                <a:solidFill>
                  <a:schemeClr val="bg1"/>
                </a:solidFill>
                <a:latin typeface="Arial" panose="020B0604020202020204" pitchFamily="34" charset="0"/>
                <a:cs typeface="Arial" panose="020B0604020202020204" pitchFamily="34" charset="0"/>
              </a:rPr>
              <a:t>Mobiliser les 150 milliards d’aides aux entreprises</a:t>
            </a:r>
          </a:p>
          <a:p>
            <a:pPr>
              <a:lnSpc>
                <a:spcPct val="50000"/>
              </a:lnSpc>
            </a:pPr>
            <a:r>
              <a:rPr lang="fr-FR" sz="2000" b="1" dirty="0">
                <a:solidFill>
                  <a:schemeClr val="bg1"/>
                </a:solidFill>
                <a:latin typeface="Arial" panose="020B0604020202020204" pitchFamily="34" charset="0"/>
                <a:cs typeface="Arial" panose="020B0604020202020204" pitchFamily="34" charset="0"/>
              </a:rPr>
              <a:t> 60 milliards d’exonérations fiscales</a:t>
            </a:r>
          </a:p>
          <a:p>
            <a:pPr>
              <a:lnSpc>
                <a:spcPct val="50000"/>
              </a:lnSpc>
            </a:pPr>
            <a:r>
              <a:rPr lang="fr-FR" sz="2000" b="1" dirty="0">
                <a:solidFill>
                  <a:schemeClr val="bg1"/>
                </a:solidFill>
                <a:latin typeface="Arial" panose="020B0604020202020204" pitchFamily="34" charset="0"/>
                <a:cs typeface="Arial" panose="020B0604020202020204" pitchFamily="34" charset="0"/>
              </a:rPr>
              <a:t> 91 milliards d’exonérations de cotisations sociales* </a:t>
            </a:r>
          </a:p>
          <a:p>
            <a:pPr marL="0" indent="0">
              <a:lnSpc>
                <a:spcPct val="50000"/>
              </a:lnSpc>
              <a:buNone/>
            </a:pPr>
            <a:r>
              <a:rPr lang="fr-FR" sz="2000" b="1" dirty="0">
                <a:solidFill>
                  <a:schemeClr val="bg1"/>
                </a:solidFill>
                <a:latin typeface="Arial" panose="020B0604020202020204" pitchFamily="34" charset="0"/>
                <a:cs typeface="Arial" panose="020B0604020202020204" pitchFamily="34" charset="0"/>
              </a:rPr>
              <a:t>dont 20 milliards de cotisations retraite</a:t>
            </a:r>
          </a:p>
        </p:txBody>
      </p:sp>
    </p:spTree>
    <p:extLst>
      <p:ext uri="{BB962C8B-B14F-4D97-AF65-F5344CB8AC3E}">
        <p14:creationId xmlns:p14="http://schemas.microsoft.com/office/powerpoint/2010/main" val="347493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Mettre le capital à contribution et élargir l’assiette de cotisation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aux revenus financiers des entreprises (dividendes…). </a:t>
            </a:r>
            <a:br>
              <a:rPr lang="fr-FR" sz="2000"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Gain annuel ≈ 70 Mds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Augmenter l’assiette des revenus soumis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à cotisations pour y intégrer l’intéressement, la participation,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l’épargne salariale et retraite équivaudrait </a:t>
            </a:r>
            <a:br>
              <a:rPr lang="fr-FR" sz="2000"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10 milliards d’euros </a:t>
            </a:r>
            <a:r>
              <a:rPr lang="fr-FR" sz="2000" dirty="0">
                <a:solidFill>
                  <a:schemeClr val="bg1"/>
                </a:solidFill>
                <a:latin typeface="Arial" panose="020B0604020202020204" pitchFamily="34" charset="0"/>
                <a:cs typeface="Arial" panose="020B0604020202020204" pitchFamily="34" charset="0"/>
              </a:rPr>
              <a:t>de cotisations supplémentaires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Déplafonner les cotisations pour les salaires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au-dessus de 27 500 euros par mois</a:t>
            </a:r>
            <a:br>
              <a:rPr lang="fr-FR" sz="2000"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1 milliard d’euros </a:t>
            </a:r>
            <a:r>
              <a:rPr lang="fr-FR" sz="2000" dirty="0">
                <a:solidFill>
                  <a:schemeClr val="bg1"/>
                </a:solidFill>
                <a:latin typeface="Arial" panose="020B0604020202020204" pitchFamily="34" charset="0"/>
                <a:cs typeface="Arial" panose="020B0604020202020204" pitchFamily="34" charset="0"/>
              </a:rPr>
              <a:t>de cotisations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Supprimer l’écart de rémunération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entre les femmes et les hommes </a:t>
            </a:r>
            <a:br>
              <a:rPr lang="fr-FR" sz="2000" dirty="0">
                <a:solidFill>
                  <a:schemeClr val="bg1"/>
                </a:solidFill>
                <a:latin typeface="Arial" panose="020B0604020202020204" pitchFamily="34" charset="0"/>
                <a:cs typeface="Arial" panose="020B0604020202020204" pitchFamily="34" charset="0"/>
              </a:rPr>
            </a:br>
            <a:r>
              <a:rPr lang="fr-FR" sz="2000" b="1" dirty="0">
                <a:solidFill>
                  <a:schemeClr val="bg1"/>
                </a:solidFill>
                <a:latin typeface="Arial" panose="020B0604020202020204" pitchFamily="34" charset="0"/>
                <a:cs typeface="Arial" panose="020B0604020202020204" pitchFamily="34" charset="0"/>
              </a:rPr>
              <a:t>≈  5,5 milliards</a:t>
            </a:r>
            <a:r>
              <a:rPr lang="fr-FR" sz="2000" dirty="0">
                <a:solidFill>
                  <a:schemeClr val="bg1"/>
                </a:solidFill>
                <a:latin typeface="Arial" panose="020B0604020202020204" pitchFamily="34" charset="0"/>
                <a:cs typeface="Arial" panose="020B0604020202020204" pitchFamily="34" charset="0"/>
              </a:rPr>
              <a:t> de cotisations supplémentaires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(source CNAV, 2011)</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22C3F188-8414-64AB-31D2-D9C0D33B9DE5}"/>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083870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WORK SANS BOLD ROMAN" pitchFamily="2" charset="77"/>
              </a:rPr>
              <a:t>Les propositions CGT</a:t>
            </a:r>
          </a:p>
        </p:txBody>
      </p:sp>
      <p:sp>
        <p:nvSpPr>
          <p:cNvPr id="6" name="Ellipse 5">
            <a:extLst>
              <a:ext uri="{FF2B5EF4-FFF2-40B4-BE49-F238E27FC236}">
                <a16:creationId xmlns:a16="http://schemas.microsoft.com/office/drawing/2014/main" id="{B9EB7FB1-5689-8581-BBE7-4BA258B4DC73}"/>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40E08D80-CF22-CF85-94E1-2EDD78E9BA35}"/>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8CAF02A-1BA9-29F0-8F2B-2CF69733AE69}"/>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A1F37A6-A2AC-C9AD-0F43-D78AC1AEA1FA}"/>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881EBB8-C6D1-D506-7696-E7178A497340}"/>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2C670AE-0A33-2AF4-A9F5-E151C1D4D709}"/>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0750713-A4E5-8167-B47D-EBC864690939}"/>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53AC2D1-B034-88BF-D363-E8787E4E2A67}"/>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B4112EA-3466-1946-8323-FDAE43C8A16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B8D6F9A-6367-2596-9BB2-CECBE959FE76}"/>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75C4686F-8BDB-8A94-AC94-4FCC9E710953}"/>
              </a:ext>
            </a:extLst>
          </p:cNvPr>
          <p:cNvPicPr>
            <a:picLocks noChangeAspect="1"/>
          </p:cNvPicPr>
          <p:nvPr/>
        </p:nvPicPr>
        <p:blipFill rotWithShape="1">
          <a:blip r:embed="rId3"/>
          <a:srcRect t="1" b="17726"/>
          <a:stretch/>
        </p:blipFill>
        <p:spPr>
          <a:xfrm>
            <a:off x="502384" y="219762"/>
            <a:ext cx="863600" cy="5328686"/>
          </a:xfrm>
          <a:prstGeom prst="rect">
            <a:avLst/>
          </a:prstGeom>
        </p:spPr>
      </p:pic>
      <p:pic>
        <p:nvPicPr>
          <p:cNvPr id="7" name="Image 6">
            <a:extLst>
              <a:ext uri="{FF2B5EF4-FFF2-40B4-BE49-F238E27FC236}">
                <a16:creationId xmlns:a16="http://schemas.microsoft.com/office/drawing/2014/main" id="{05D5C084-658B-FAE3-4F74-03B12DA0A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008" y="434028"/>
            <a:ext cx="4151992" cy="5931417"/>
          </a:xfrm>
          <a:prstGeom prst="rect">
            <a:avLst/>
          </a:prstGeom>
        </p:spPr>
      </p:pic>
      <p:sp>
        <p:nvSpPr>
          <p:cNvPr id="27" name="Espace réservé du contenu 2">
            <a:extLst>
              <a:ext uri="{FF2B5EF4-FFF2-40B4-BE49-F238E27FC236}">
                <a16:creationId xmlns:a16="http://schemas.microsoft.com/office/drawing/2014/main" id="{493EEB67-BD8B-D311-CBFC-BF52E31FA941}"/>
              </a:ext>
            </a:extLst>
          </p:cNvPr>
          <p:cNvSpPr txBox="1">
            <a:spLocks/>
          </p:cNvSpPr>
          <p:nvPr/>
        </p:nvSpPr>
        <p:spPr>
          <a:xfrm>
            <a:off x="1254001" y="1842481"/>
            <a:ext cx="7054516" cy="45708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200" dirty="0">
                <a:solidFill>
                  <a:schemeClr val="tx1"/>
                </a:solidFill>
                <a:latin typeface="Arial" panose="020B0604020202020204" pitchFamily="34" charset="0"/>
                <a:cs typeface="Arial" panose="020B0604020202020204" pitchFamily="34" charset="0"/>
              </a:rPr>
              <a:t>20 points de cotisation sur 40 ans c’est :</a:t>
            </a: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r>
              <a:rPr lang="fr-FR" sz="2200" dirty="0">
                <a:solidFill>
                  <a:schemeClr val="tx1"/>
                </a:solidFill>
                <a:latin typeface="Arial" panose="020B0604020202020204" pitchFamily="34" charset="0"/>
                <a:cs typeface="Arial" panose="020B0604020202020204" pitchFamily="34" charset="0"/>
              </a:rPr>
              <a:t>De 1971 à 1991 : + 0,4 point par an</a:t>
            </a:r>
          </a:p>
          <a:p>
            <a:r>
              <a:rPr lang="fr-FR" sz="2200" dirty="0">
                <a:solidFill>
                  <a:schemeClr val="tx1"/>
                </a:solidFill>
                <a:latin typeface="Arial" panose="020B0604020202020204" pitchFamily="34" charset="0"/>
                <a:cs typeface="Arial" panose="020B0604020202020204" pitchFamily="34" charset="0"/>
              </a:rPr>
              <a:t>D’ici 2040 : augmentation du revenu moyen annuel : </a:t>
            </a:r>
            <a:br>
              <a:rPr lang="fr-FR" sz="2200" dirty="0">
                <a:solidFill>
                  <a:schemeClr val="tx1"/>
                </a:solidFill>
                <a:latin typeface="Arial" panose="020B0604020202020204" pitchFamily="34" charset="0"/>
                <a:cs typeface="Arial" panose="020B0604020202020204" pitchFamily="34" charset="0"/>
              </a:rPr>
            </a:br>
            <a:r>
              <a:rPr lang="fr-FR" sz="2200" dirty="0">
                <a:solidFill>
                  <a:schemeClr val="tx1"/>
                </a:solidFill>
                <a:latin typeface="Arial" panose="020B0604020202020204" pitchFamily="34" charset="0"/>
                <a:cs typeface="Arial" panose="020B0604020202020204" pitchFamily="34" charset="0"/>
              </a:rPr>
              <a:t>+ 1,6 % à 1,8 % par an.</a:t>
            </a:r>
          </a:p>
        </p:txBody>
      </p:sp>
      <p:sp>
        <p:nvSpPr>
          <p:cNvPr id="28" name="AutoShape 4">
            <a:extLst>
              <a:ext uri="{FF2B5EF4-FFF2-40B4-BE49-F238E27FC236}">
                <a16:creationId xmlns:a16="http://schemas.microsoft.com/office/drawing/2014/main" id="{9609C191-1232-6E0C-6C3D-C7C8DE3B9BB0}"/>
              </a:ext>
            </a:extLst>
          </p:cNvPr>
          <p:cNvSpPr>
            <a:spLocks noChangeArrowheads="1"/>
          </p:cNvSpPr>
          <p:nvPr/>
        </p:nvSpPr>
        <p:spPr bwMode="auto">
          <a:xfrm>
            <a:off x="3531254" y="2484744"/>
            <a:ext cx="2209800" cy="762000"/>
          </a:xfrm>
          <a:prstGeom prst="flowChartAlternateProcess">
            <a:avLst/>
          </a:prstGeom>
          <a:solidFill>
            <a:srgbClr val="DC3250"/>
          </a:solidFill>
          <a:ln>
            <a:noFill/>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2400" b="1"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0,5 pt / an</a:t>
            </a:r>
          </a:p>
        </p:txBody>
      </p:sp>
      <p:sp>
        <p:nvSpPr>
          <p:cNvPr id="29" name="AutoShape 5">
            <a:extLst>
              <a:ext uri="{FF2B5EF4-FFF2-40B4-BE49-F238E27FC236}">
                <a16:creationId xmlns:a16="http://schemas.microsoft.com/office/drawing/2014/main" id="{8EED29E5-ACEA-8727-3B26-8995595B5CD4}"/>
              </a:ext>
            </a:extLst>
          </p:cNvPr>
          <p:cNvSpPr>
            <a:spLocks noChangeArrowheads="1"/>
          </p:cNvSpPr>
          <p:nvPr/>
        </p:nvSpPr>
        <p:spPr bwMode="auto">
          <a:xfrm>
            <a:off x="1351961" y="3627403"/>
            <a:ext cx="2971800" cy="762000"/>
          </a:xfrm>
          <a:prstGeom prst="flowChartAlternateProcess">
            <a:avLst/>
          </a:prstGeom>
          <a:solidFill>
            <a:srgbClr val="DC3250"/>
          </a:solidFill>
          <a:ln>
            <a:noFill/>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2400" b="1"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0,2 part salariale*</a:t>
            </a:r>
          </a:p>
        </p:txBody>
      </p:sp>
      <p:sp>
        <p:nvSpPr>
          <p:cNvPr id="31" name="AutoShape 6">
            <a:extLst>
              <a:ext uri="{FF2B5EF4-FFF2-40B4-BE49-F238E27FC236}">
                <a16:creationId xmlns:a16="http://schemas.microsoft.com/office/drawing/2014/main" id="{52FA7727-3C65-2541-83FE-CED4085C2780}"/>
              </a:ext>
            </a:extLst>
          </p:cNvPr>
          <p:cNvSpPr>
            <a:spLocks noChangeArrowheads="1"/>
          </p:cNvSpPr>
          <p:nvPr/>
        </p:nvSpPr>
        <p:spPr bwMode="auto">
          <a:xfrm>
            <a:off x="4737612" y="3623367"/>
            <a:ext cx="3124200" cy="762000"/>
          </a:xfrm>
          <a:prstGeom prst="flowChartAlternateProcess">
            <a:avLst/>
          </a:prstGeom>
          <a:solidFill>
            <a:srgbClr val="DC3250"/>
          </a:solidFill>
          <a:ln>
            <a:noFill/>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2400" b="1"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0,3 part patronale*</a:t>
            </a:r>
          </a:p>
        </p:txBody>
      </p:sp>
      <p:cxnSp>
        <p:nvCxnSpPr>
          <p:cNvPr id="32" name="AutoShape 7">
            <a:extLst>
              <a:ext uri="{FF2B5EF4-FFF2-40B4-BE49-F238E27FC236}">
                <a16:creationId xmlns:a16="http://schemas.microsoft.com/office/drawing/2014/main" id="{2F18741C-7E48-79D7-1915-11F217A37818}"/>
              </a:ext>
            </a:extLst>
          </p:cNvPr>
          <p:cNvCxnSpPr>
            <a:cxnSpLocks noChangeShapeType="1"/>
            <a:stCxn id="28" idx="1"/>
            <a:endCxn id="29" idx="0"/>
          </p:cNvCxnSpPr>
          <p:nvPr/>
        </p:nvCxnSpPr>
        <p:spPr bwMode="auto">
          <a:xfrm rot="10800000" flipV="1">
            <a:off x="2837862" y="2865743"/>
            <a:ext cx="693393" cy="761659"/>
          </a:xfrm>
          <a:prstGeom prst="bentConnector2">
            <a:avLst/>
          </a:prstGeom>
          <a:noFill/>
          <a:ln w="38100" cap="sq">
            <a:solidFill>
              <a:srgbClr val="DC325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33" name="AutoShape 10">
            <a:extLst>
              <a:ext uri="{FF2B5EF4-FFF2-40B4-BE49-F238E27FC236}">
                <a16:creationId xmlns:a16="http://schemas.microsoft.com/office/drawing/2014/main" id="{9D28DCB3-8F7B-8A9E-80BF-9E526B211CAC}"/>
              </a:ext>
            </a:extLst>
          </p:cNvPr>
          <p:cNvCxnSpPr>
            <a:cxnSpLocks noChangeShapeType="1"/>
            <a:stCxn id="28" idx="3"/>
            <a:endCxn id="31" idx="0"/>
          </p:cNvCxnSpPr>
          <p:nvPr/>
        </p:nvCxnSpPr>
        <p:spPr bwMode="auto">
          <a:xfrm>
            <a:off x="5741054" y="2865744"/>
            <a:ext cx="558658" cy="757623"/>
          </a:xfrm>
          <a:prstGeom prst="bentConnector2">
            <a:avLst/>
          </a:prstGeom>
          <a:noFill/>
          <a:ln w="38100" cap="sq">
            <a:solidFill>
              <a:srgbClr val="DC3250"/>
            </a:solidFill>
            <a:miter lim="800000"/>
            <a:headEnd type="none" w="sm" len="sm"/>
            <a:tailEnd type="none" w="sm" len="sm"/>
          </a:ln>
          <a:extLst>
            <a:ext uri="{909E8E84-426E-40DD-AFC4-6F175D3DCCD1}">
              <a14:hiddenFill xmlns:a14="http://schemas.microsoft.com/office/drawing/2010/main">
                <a:noFill/>
              </a14:hiddenFill>
            </a:ext>
          </a:extLst>
        </p:spPr>
      </p:cxnSp>
      <p:sp>
        <p:nvSpPr>
          <p:cNvPr id="34" name="ZoneTexte 33">
            <a:extLst>
              <a:ext uri="{FF2B5EF4-FFF2-40B4-BE49-F238E27FC236}">
                <a16:creationId xmlns:a16="http://schemas.microsoft.com/office/drawing/2014/main" id="{64E6164B-A2BD-A607-5F71-BF12EA9950FE}"/>
              </a:ext>
            </a:extLst>
          </p:cNvPr>
          <p:cNvSpPr txBox="1"/>
          <p:nvPr/>
        </p:nvSpPr>
        <p:spPr>
          <a:xfrm>
            <a:off x="4737611" y="5938841"/>
            <a:ext cx="2704259" cy="369332"/>
          </a:xfrm>
          <a:prstGeom prst="rect">
            <a:avLst/>
          </a:prstGeom>
          <a:noFill/>
        </p:spPr>
        <p:txBody>
          <a:bodyPr wrap="square" rtlCol="0">
            <a:spAutoFit/>
          </a:bodyPr>
          <a:lstStyle/>
          <a:p>
            <a:pPr algn="r"/>
            <a:r>
              <a:rPr lang="fr-FR" i="1" dirty="0">
                <a:latin typeface="Arial" panose="020B0604020202020204" pitchFamily="34" charset="0"/>
                <a:cs typeface="Arial" panose="020B0604020202020204" pitchFamily="34" charset="0"/>
              </a:rPr>
              <a:t>* Si partage 40 % / 60 %</a:t>
            </a:r>
          </a:p>
        </p:txBody>
      </p:sp>
      <p:sp>
        <p:nvSpPr>
          <p:cNvPr id="39" name="Titre 3">
            <a:extLst>
              <a:ext uri="{FF2B5EF4-FFF2-40B4-BE49-F238E27FC236}">
                <a16:creationId xmlns:a16="http://schemas.microsoft.com/office/drawing/2014/main" id="{1B9019A8-2E3B-DCB6-36A9-C530618FBDAF}"/>
              </a:ext>
            </a:extLst>
          </p:cNvPr>
          <p:cNvSpPr txBox="1">
            <a:spLocks/>
          </p:cNvSpPr>
          <p:nvPr/>
        </p:nvSpPr>
        <p:spPr>
          <a:xfrm>
            <a:off x="1573619" y="904810"/>
            <a:ext cx="5788388"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5169B9"/>
                </a:solidFill>
                <a:latin typeface="Arial Black" panose="020B0604020202020204" pitchFamily="34" charset="0"/>
                <a:cs typeface="Arial Black" panose="020B0604020202020204" pitchFamily="34" charset="0"/>
              </a:rPr>
              <a:t>Augmenter les cotisations</a:t>
            </a:r>
            <a:br>
              <a:rPr lang="fr-FR" sz="2000" b="1" dirty="0">
                <a:latin typeface="Arial Black" panose="020B0604020202020204" pitchFamily="34" charset="0"/>
                <a:cs typeface="Arial Black" panose="020B0604020202020204" pitchFamily="34" charset="0"/>
              </a:rPr>
            </a:br>
            <a:endParaRPr lang="fr-FR" sz="20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8461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t="2" b="7029"/>
          <a:stretch/>
        </p:blipFill>
        <p:spPr>
          <a:xfrm>
            <a:off x="502384" y="219762"/>
            <a:ext cx="863600" cy="6021428"/>
          </a:xfrm>
          <a:prstGeom prst="rect">
            <a:avLst/>
          </a:prstGeom>
        </p:spPr>
      </p:pic>
    </p:spTree>
    <p:extLst>
      <p:ext uri="{BB962C8B-B14F-4D97-AF65-F5344CB8AC3E}">
        <p14:creationId xmlns:p14="http://schemas.microsoft.com/office/powerpoint/2010/main" val="1157493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En bref.</a:t>
            </a:r>
          </a:p>
        </p:txBody>
      </p:sp>
    </p:spTree>
    <p:extLst>
      <p:ext uri="{BB962C8B-B14F-4D97-AF65-F5344CB8AC3E}">
        <p14:creationId xmlns:p14="http://schemas.microsoft.com/office/powerpoint/2010/main" val="918173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DC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2706" name="Picture 2">
            <a:extLst>
              <a:ext uri="{FF2B5EF4-FFF2-40B4-BE49-F238E27FC236}">
                <a16:creationId xmlns:a16="http://schemas.microsoft.com/office/drawing/2014/main" id="{318B5BE6-82BE-4EFA-F085-1FD05AE5C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0"/>
            <a:ext cx="4800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81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err="1">
                <a:solidFill>
                  <a:schemeClr val="bg1"/>
                </a:solidFill>
                <a:latin typeface="Arial" panose="020B0604020202020204" pitchFamily="34" charset="0"/>
                <a:cs typeface="Arial" panose="020B0604020202020204" pitchFamily="34" charset="0"/>
              </a:rPr>
              <a:t>ugictcgt.fr</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err="1">
                <a:solidFill>
                  <a:schemeClr val="bg1"/>
                </a:solidFill>
                <a:latin typeface="Arial" panose="020B0604020202020204" pitchFamily="34" charset="0"/>
                <a:cs typeface="Arial" panose="020B0604020202020204" pitchFamily="34" charset="0"/>
              </a:rPr>
              <a:t>reforme-retraite.info</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err="1">
                <a:solidFill>
                  <a:schemeClr val="bg1"/>
                </a:solidFill>
                <a:latin typeface="Arial" panose="020B0604020202020204" pitchFamily="34" charset="0"/>
                <a:cs typeface="Arial" panose="020B0604020202020204" pitchFamily="34" charset="0"/>
              </a:rPr>
              <a:t>syndicoop.fr</a:t>
            </a:r>
            <a:r>
              <a:rPr lang="fr-FR" sz="2000" dirty="0">
                <a:solidFill>
                  <a:schemeClr val="bg1"/>
                </a:solidFill>
                <a:latin typeface="Arial" panose="020B0604020202020204" pitchFamily="34" charset="0"/>
                <a:cs typeface="Arial" panose="020B0604020202020204" pitchFamily="34" charset="0"/>
              </a:rPr>
              <a:t>/a2s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err="1">
                <a:solidFill>
                  <a:schemeClr val="bg1"/>
                </a:solidFill>
                <a:latin typeface="Arial" panose="020B0604020202020204" pitchFamily="34" charset="0"/>
                <a:cs typeface="Arial" panose="020B0604020202020204" pitchFamily="34" charset="0"/>
              </a:rPr>
              <a:t>syndicoop.info</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22C3F188-8414-64AB-31D2-D9C0D33B9DE5}"/>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514418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38413282-77FB-A19D-7076-5E4C4E0E0979}"/>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9D35B3D-2EB0-4030-DA94-7936641DA26E}"/>
              </a:ext>
            </a:extLst>
          </p:cNvPr>
          <p:cNvPicPr>
            <a:picLocks noChangeAspect="1"/>
          </p:cNvPicPr>
          <p:nvPr/>
        </p:nvPicPr>
        <p:blipFill rotWithShape="1">
          <a:blip r:embed="rId3"/>
          <a:srcRect b="90781"/>
          <a:stretch/>
        </p:blipFill>
        <p:spPr>
          <a:xfrm>
            <a:off x="502384" y="219764"/>
            <a:ext cx="863600" cy="597100"/>
          </a:xfrm>
          <a:prstGeom prst="rect">
            <a:avLst/>
          </a:prstGeom>
        </p:spPr>
      </p:pic>
      <p:sp>
        <p:nvSpPr>
          <p:cNvPr id="6" name="Rectangle 5">
            <a:extLst>
              <a:ext uri="{FF2B5EF4-FFF2-40B4-BE49-F238E27FC236}">
                <a16:creationId xmlns:a16="http://schemas.microsoft.com/office/drawing/2014/main" id="{BD4E1C98-7374-B0D0-A232-6BDA81DE3936}"/>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16810"/>
          </a:xfrm>
        </p:spPr>
        <p:txBody>
          <a:bodyPr anchor="t">
            <a:noAutofit/>
          </a:bodyPr>
          <a:lstStyle/>
          <a:p>
            <a:pPr algn="r"/>
            <a:r>
              <a:rPr lang="fr-FR" sz="2000" b="1" dirty="0">
                <a:solidFill>
                  <a:schemeClr val="bg1"/>
                </a:solidFill>
                <a:latin typeface="Arial" panose="020B0604020202020204" pitchFamily="34" charset="0"/>
                <a:cs typeface="Arial" panose="020B0604020202020204" pitchFamily="34" charset="0"/>
              </a:rPr>
              <a:t>Construction d’un système d’une efficacité économique et sociale sans précédent</a:t>
            </a:r>
          </a:p>
        </p:txBody>
      </p:sp>
      <p:sp>
        <p:nvSpPr>
          <p:cNvPr id="7" name="Titre 1">
            <a:extLst>
              <a:ext uri="{FF2B5EF4-FFF2-40B4-BE49-F238E27FC236}">
                <a16:creationId xmlns:a16="http://schemas.microsoft.com/office/drawing/2014/main" id="{B6BB639B-E5A9-2F83-229A-DD9DBAEF4DE1}"/>
              </a:ext>
            </a:extLst>
          </p:cNvPr>
          <p:cNvSpPr txBox="1">
            <a:spLocks/>
          </p:cNvSpPr>
          <p:nvPr/>
        </p:nvSpPr>
        <p:spPr>
          <a:xfrm>
            <a:off x="4965430" y="629268"/>
            <a:ext cx="6586491" cy="12861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4100" dirty="0"/>
          </a:p>
        </p:txBody>
      </p:sp>
      <p:sp>
        <p:nvSpPr>
          <p:cNvPr id="8" name="Espace réservé du contenu 2">
            <a:extLst>
              <a:ext uri="{FF2B5EF4-FFF2-40B4-BE49-F238E27FC236}">
                <a16:creationId xmlns:a16="http://schemas.microsoft.com/office/drawing/2014/main" id="{821D75A1-72D5-FCC6-08AD-A6D67E81405C}"/>
              </a:ext>
            </a:extLst>
          </p:cNvPr>
          <p:cNvSpPr txBox="1">
            <a:spLocks/>
          </p:cNvSpPr>
          <p:nvPr/>
        </p:nvSpPr>
        <p:spPr>
          <a:xfrm>
            <a:off x="1365984" y="904810"/>
            <a:ext cx="9765312" cy="500831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1945</a:t>
            </a:r>
            <a:r>
              <a:rPr lang="fr-FR" altLang="fr-FR" dirty="0">
                <a:solidFill>
                  <a:schemeClr val="bg2">
                    <a:lumMod val="10000"/>
                  </a:schemeClr>
                </a:solidFill>
                <a:latin typeface="Arial" panose="020B0604020202020204" pitchFamily="34" charset="0"/>
                <a:cs typeface="Arial" panose="020B0604020202020204" pitchFamily="34" charset="0"/>
              </a:rPr>
              <a:t> : Création de la sécurité sociale. Mise en place d’un système par répartition obligatoire avec pour objectif d’aligner à terme la situation du secteur privé sur le public</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1947</a:t>
            </a:r>
            <a:r>
              <a:rPr lang="fr-FR" altLang="fr-FR" dirty="0">
                <a:solidFill>
                  <a:schemeClr val="bg2">
                    <a:lumMod val="10000"/>
                  </a:schemeClr>
                </a:solidFill>
                <a:latin typeface="Arial" panose="020B0604020202020204" pitchFamily="34" charset="0"/>
                <a:cs typeface="Arial" panose="020B0604020202020204" pitchFamily="34" charset="0"/>
              </a:rPr>
              <a:t> : Création du régime de retraite des cadres : l’AGIRC : le choix du tout répartition</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1961</a:t>
            </a:r>
            <a:r>
              <a:rPr lang="fr-FR" altLang="fr-FR" dirty="0">
                <a:solidFill>
                  <a:schemeClr val="bg2">
                    <a:lumMod val="10000"/>
                  </a:schemeClr>
                </a:solidFill>
                <a:latin typeface="Arial" panose="020B0604020202020204" pitchFamily="34" charset="0"/>
                <a:cs typeface="Arial" panose="020B0604020202020204" pitchFamily="34" charset="0"/>
              </a:rPr>
              <a:t> : Création de l’ARRCO</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1972</a:t>
            </a:r>
            <a:r>
              <a:rPr lang="fr-FR" altLang="fr-FR" dirty="0">
                <a:solidFill>
                  <a:schemeClr val="bg2">
                    <a:lumMod val="10000"/>
                  </a:schemeClr>
                </a:solidFill>
                <a:latin typeface="Arial" panose="020B0604020202020204" pitchFamily="34" charset="0"/>
                <a:cs typeface="Arial" panose="020B0604020202020204" pitchFamily="34" charset="0"/>
              </a:rPr>
              <a:t> : Loi Boulin : dans la dynamique de 68 le taux plein passe de 40 à 50 % et passage des 10 dernières aux 10 meilleures années</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1973</a:t>
            </a:r>
            <a:r>
              <a:rPr lang="fr-FR" altLang="fr-FR" dirty="0">
                <a:solidFill>
                  <a:schemeClr val="bg2">
                    <a:lumMod val="10000"/>
                  </a:schemeClr>
                </a:solidFill>
                <a:latin typeface="Arial" panose="020B0604020202020204" pitchFamily="34" charset="0"/>
                <a:cs typeface="Arial" panose="020B0604020202020204" pitchFamily="34" charset="0"/>
              </a:rPr>
              <a:t> : généralisation des retraites complémentaires / obligatoire par la loi</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1983</a:t>
            </a:r>
            <a:r>
              <a:rPr lang="fr-FR" altLang="fr-FR" dirty="0">
                <a:solidFill>
                  <a:schemeClr val="bg2">
                    <a:lumMod val="10000"/>
                  </a:schemeClr>
                </a:solidFill>
                <a:latin typeface="Arial" panose="020B0604020202020204" pitchFamily="34" charset="0"/>
                <a:cs typeface="Arial" panose="020B0604020202020204" pitchFamily="34" charset="0"/>
              </a:rPr>
              <a:t> : Retraite à 60 ans</a:t>
            </a:r>
          </a:p>
        </p:txBody>
      </p:sp>
    </p:spTree>
    <p:extLst>
      <p:ext uri="{BB962C8B-B14F-4D97-AF65-F5344CB8AC3E}">
        <p14:creationId xmlns:p14="http://schemas.microsoft.com/office/powerpoint/2010/main" val="8865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Arial" panose="020B0604020202020204" pitchFamily="34" charset="0"/>
                <a:cs typeface="Arial" panose="020B0604020202020204" pitchFamily="34" charset="0"/>
              </a:rPr>
            </a:br>
            <a:br>
              <a:rPr lang="fr-FR" sz="5000" b="1"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Construction d’un système de retraite obligatoire par répartition.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Système solidaire entre générations, entre professions et entre individus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et qui permet de vivre en sécurité à la retraite.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La volonté des créateurs de la sécu d’aligner le privé sur le public</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a permis en 4 décennies de faire passer un taux de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remplacement du privé de 20 % à 70 % mini et 90 % maxi</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 name="Image 1" descr="Une image contenant sport, joueur, danseur&#10;&#10;Description générée automatiquement">
            <a:extLst>
              <a:ext uri="{FF2B5EF4-FFF2-40B4-BE49-F238E27FC236}">
                <a16:creationId xmlns:a16="http://schemas.microsoft.com/office/drawing/2014/main" id="{00038B80-90C2-FD3B-FC6F-0DBDE7542969}"/>
              </a:ext>
            </a:extLst>
          </p:cNvPr>
          <p:cNvPicPr>
            <a:picLocks noChangeAspect="1"/>
          </p:cNvPicPr>
          <p:nvPr/>
        </p:nvPicPr>
        <p:blipFill>
          <a:blip r:embed="rId2"/>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70092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3. Quel est le niveau des pensions de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b="81110"/>
          <a:stretch/>
        </p:blipFill>
        <p:spPr>
          <a:xfrm>
            <a:off x="502384" y="219763"/>
            <a:ext cx="863600" cy="1223473"/>
          </a:xfrm>
          <a:prstGeom prst="rect">
            <a:avLst/>
          </a:prstGeom>
        </p:spPr>
      </p:pic>
    </p:spTree>
    <p:extLst>
      <p:ext uri="{BB962C8B-B14F-4D97-AF65-F5344CB8AC3E}">
        <p14:creationId xmlns:p14="http://schemas.microsoft.com/office/powerpoint/2010/main" val="3759618874"/>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2499</TotalTime>
  <Words>9473</Words>
  <Application>Microsoft Macintosh PowerPoint</Application>
  <PresentationFormat>Grand écran</PresentationFormat>
  <Paragraphs>377</Paragraphs>
  <Slides>67</Slides>
  <Notes>26</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67</vt:i4>
      </vt:variant>
    </vt:vector>
  </HeadingPairs>
  <TitlesOfParts>
    <vt:vector size="82" baseType="lpstr">
      <vt:lpstr>MS Gothic</vt:lpstr>
      <vt:lpstr>Arabic Typesetting</vt:lpstr>
      <vt:lpstr>Arial</vt:lpstr>
      <vt:lpstr>Arial Black</vt:lpstr>
      <vt:lpstr>BerninoSans-Bold</vt:lpstr>
      <vt:lpstr>Calibri</vt:lpstr>
      <vt:lpstr>Calibri Light</vt:lpstr>
      <vt:lpstr>Helvetica</vt:lpstr>
      <vt:lpstr>Lato Light</vt:lpstr>
      <vt:lpstr>Times New Roman</vt:lpstr>
      <vt:lpstr>Wingdings</vt:lpstr>
      <vt:lpstr>Wingdings 2</vt:lpstr>
      <vt:lpstr>WORK SANS BOLD ROMAN</vt:lpstr>
      <vt:lpstr>Thème Office 2013 – 2022</vt:lpstr>
      <vt:lpstr>Excel.Chart.8</vt:lpstr>
      <vt:lpstr>Présentation PowerPoint</vt:lpstr>
      <vt:lpstr>Présentation PowerPoint</vt:lpstr>
      <vt:lpstr>Bonjour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Un système d’une efficacité  économique et sociale  sans précédent.</vt:lpstr>
      <vt:lpstr>Construction d’un système d’une efficacité économique et sociale sans précédent</vt:lpstr>
      <vt:lpstr>À RETENIR  Construction d’un système de retraite obligatoire par répartition.   Système solidaire entre générations, entre professions et entre individus  et qui permet de vivre en sécurité à la retraite.   La volonté des créateurs de la sécu d’aligner le privé sur le public  a permis en 4 décennies de faire passer un taux de  remplacement du privé de 20 % à 70 % mini et 90 % maxi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Réformes paramétriques  =  dégradation progressive</vt:lpstr>
      <vt:lpstr>1987 : loi Seguin : revalorisation sur l’inflation 1993 : Réforme Balladur : passage progressif (2003) de 37,5 ans à 40 ans de durée d’assurance et passage des 10 au 25 meilleures années 1995 : mobilisation victorieuse contre Juppé 2003 : Réforme Fillon : allongement progressif au 41,5 ans et applications des règles du privé au public (puis idem régimes spéciaux en 2008) 2010 : Réforme Woerth : recul de l’âge à 62 (voir 67 ans = système de décote) 2014 : Réforme Hollande : passage aux 43 ans pour la génération 1973 2020 : mobilisation victorieuse contre Macron</vt:lpstr>
      <vt:lpstr>+ de nombreux accords Agirc-Arrco organisent la baisse des droits  (non signés par la CGT)  (1993, 1994, 1996,  2003, 2011, 2013, 2015, 2017, 2021)</vt:lpstr>
      <vt:lpstr>Présentation PowerPoint</vt:lpstr>
      <vt:lpstr>Présentation PowerPoint</vt:lpstr>
      <vt:lpstr>Présentation PowerPoint</vt:lpstr>
      <vt:lpstr>À RETENIR   De 1945 à la fin des années 1980 :   construction d’un système de retraites qui permet de sortir les retraités  de la misère et permet d’atteindre le maintien du niveau de vie  entre la période d’activité et la retraite.  À partir de la fin des années 1980 :   tout à été mis en œuvre pour que l’on revienne progressivement  sur les acquis des quatre décennies précédentes en matière de retraite </vt:lpstr>
      <vt:lpstr>VIGILANCE !  Les changements de calcul pour la retraite  sont difficilement mesurables  pour la très grande majorité des salariés  car toujours reportés dans le temps.  C’est le piège de la progressivité des mesures.  C’est la fameuse clause du grand-père </vt:lpstr>
      <vt:lpstr>À NOTER  L’objectif initial du CNR et d’Ambroise Croizat :  « de permettre aux Hommes d’être à l’abri du besoin  et de faire de la retraite non plus une antichambre de la mort  mais une nouvelle étape de la vie »   était quasiment atteint.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Les salarié·es  payent la note.</vt:lpstr>
      <vt:lpstr>Présentation PowerPoint</vt:lpstr>
      <vt:lpstr>EN BREF  Les salariés payent la note des réformes.  Chute du taux de remplacement :  Homme non Cadre : - 12 points Femme non Cadre : - 9,6 points  Femme Cadre : - 15,8 points Homme Cadre : - 22,3 points </vt:lpstr>
      <vt:lpstr>Présentation PowerPoint</vt:lpstr>
      <vt:lpstr>Présentation PowerPoint</vt:lpstr>
      <vt:lpstr>Présentation PowerPoint</vt:lpstr>
      <vt:lpstr>À RETENIR  Les effets cumulés de la baisse du taux de remplacement  et de la désindexation des retraites sur les salaires  font s’effondrer le niveau de vie moyen des retraités.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Une retraite  de plus en plus tardive.</vt:lpstr>
      <vt:lpstr>Présentation PowerPoint</vt:lpstr>
      <vt:lpstr>À RETENIR  L’allongement de la durée de cotisation a été plus rapide  que les gains d’espérance de vie  Double peine :  chute des pensions  + recul de l’âge de départ !    Comme quoi, l’argument   « il faut reculer l’âge pour maintenir le niveau des pensions »  est totalement faux.   Aujourd’hui :  62,4 ans en moyenne (63 ans pour les cadres).      2070, à réforme constante : 64 ans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Explosion  du chômage  et de la précarité  des seniors.</vt:lpstr>
      <vt:lpstr>Présentation PowerPoint</vt:lpstr>
      <vt:lpstr>À RETENIR   Le recul de l’âge de départ  n’améliore PAS  le taux d’emploi.  Il a pour conséquence la baisse des ressources  à un âge où vous devriez être en retraite et une baisse des retraites, à terme .  Cela reporte les coûts  sur l’assurance maladie et le chômage.</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Les grandes perdantes.</vt:lpstr>
      <vt:lpstr>La pension de droit direct des femmes inférieure de 42 % à celle des hommes (29 % une fois intégrée la pension de réversion et les droits familiaux)  Les femmes partent en retraite en moyenne  1 an plus tard que les hommes  1 femme sur 5 attend 67 ans, l’âge d’annulation de la décote (1 homme sur 12).  Elles subissent malgré tout plus souvent la décote et la proratisation, du fait de carrières plus courtes.  37 % des femmes retraitées et 15 % des hommes touchent moins de 1000 € de pension brute  (909 € nets).</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Les idées reçues ont la vie dure.</vt:lpstr>
      <vt:lpstr>1. Manipulation des comptes de la protection sociale pour éviter le débat sur le niveau des retraites et leur financement  La méthode est à chaque fois la même : dramatiser, surestimer et exagérer les déficits même s’ils ne sont que conjoncturels, pour justifier à chaque fois des réformes qui préfigurent une réduction des droits.  Le recul de l’âge de la retraite à 65 ans  en est la dernière manifestation.   Rien ne la justifie, sinon la baisse  de la dépense publique. </vt:lpstr>
      <vt:lpstr>La capitalisation s’installe dans les failles du système et accompagne la financiarisation de l’économie</vt:lpstr>
      <vt:lpstr>À RETENIR  Les réformes sur les retraites et les accords  sur les complémentaires depuis les années 1990  avaient pour objectif de faire entrer la capitalisation (donc les banques)  pour basculer dans un système assurantiel de retraite.  PÈRE, PERP, PERCO : la caractéristique principale  de tous ces systèmes est qu’ils n’offrent aucune espèce  de garantie en matière de droit à retraite et ne peuvent  en aucun cas servir de substitut à la retraite  par répartition obligatoire   (l’art 83 du code des impôts dit même que ni le capital,  ni les intérêts ne sont garantis.  Par conséquent, seul le souscripteur supporte  les risques de volatilité des marchés financiers).</vt:lpstr>
      <vt:lpstr>2. Les régimes ne sont pas en difficulté financière  « Les résultats de ce rapport ne valident pas le bien-fondé des discours qui mettent en avant l’idée d’une dynamique non contrôlée des dépenses de retraite. »    -- Rapport du COR, sept 2022  En 2021, le système de retraite est  excédentaire de près de 900 millions d’euros. Elle se prolongerait en 2022 et le système connaîtrait un excédent de 3,2 milliards d’euros (0,1 point de PIB).   De 2022 à 2032, la situation financière du système de retraite se détériorerait avec un déficit allant de -0,5 point de PIB à -0,8 point de PIB en fonction de la convention et du scénario retenu. </vt:lpstr>
      <vt:lpstr>Part des retraites stabilisée à 14 % du PIB et baisse prévisible</vt:lpstr>
      <vt:lpstr>À RETENIR  Réduire le financement des retraites  à la part quelles représentent dans la PIB  n’est pas l’approche de la CGT.  Toutefois, même en prenant cet instrument  de mesure la part des retraites dans le PIB  montre qu’il n’y a pas de problème structurel !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C’est pourtant simple.</vt:lpstr>
      <vt:lpstr>Trois questions centrales :  Système par répartition  ou  par capitalisation ?  Système à cotisations définies  ou  à prestations définies ?  Pilotage et gestion par les salariés  ou  pilotage étatique ? </vt:lpstr>
      <vt:lpstr>La répartition :</vt:lpstr>
      <vt:lpstr>La répartition :</vt:lpstr>
      <vt:lpstr>Ex d’un régime à cotisations définies : le système suédois</vt:lpstr>
      <vt:lpstr>Financement de la Sécurité sociale : la part des cotisations passe sous les 50 %</vt:lpstr>
      <vt:lpstr>À RETENIR  Ce basculement n’est pas sans conséquence.  Les impôts ne permettent pas d’acquérir des droits,  contrairement aux cotisations.   On passe donc d’un système de droits acquis à̀ un système assistanciel dans lequel la Sécurité sociale est laissée  au bon-vouloir des gouvernements. C’est une remise en cause  de la gestion par les salarié·e·s.  Ce basculement sert également à̀ justifier l’autoritarisme  du gouvernement et le balayage de la logique paritaire  pour ce qui a trait à la Sécurité sociale et plus largement. (Il suffit de penser à la réforme de l’assurance chômage,  dont la brutalité sur le fond comme sur la forme  est un triste révélateur du projet gouvernemental  de casse de notre modèle social.)  Contre l’étatisation, nous revendiquons le retour  à̀ un financement de la Sécurité sociale assis sur la cotisation sociale. </vt:lpstr>
      <vt:lpstr>Évolution des revenus distribués aux propriétaires du Capital (en % de la VA) et de la part des salariés au coût des facteurs de 1959 à 2007</vt:lpstr>
      <vt:lpstr>Il faut baisser la retraite des « plus aisés » : une idée reçue qui divise les travailleurs et profite au capital  Pour un cadre, la pension totale représentait 72 % de son salaire de fin de carrière en 1990,   Elle n’est plus aujourd’hui que de 67,2 %   Elle ne représentera plus que 51 % en 2062 *(Source : Agirc-Arrco).  Rien ne la justifie, sinon la baisse de la dépense publique. </vt:lpstr>
      <vt:lpstr>LE PIÈGE !  Ex du projet de réforme Macron de 2019 qui voulait baisser  de 8 à 3 plafonds les salaires pris en compte dans le système de retraite par répartition.   Cela permettrait aux assureurs et aux fonds  de pension de récupérer les salarié·es solvables.  Un recul pour tous les salarié.es sur toute la période  comprise entre 2025 et 2070 sur le manque a gagné pour le système  (4 milliards/an et en cumulé 70 milliards) et le coût faramineux  de la période transitoire supportée par tous les salariés.  Même problème pour l’assurance chômage (bloqué à 4 plafonds).  La CGT propose de passer à 8. Apport de 8 millions d’€/an. Mettre les hauts revenus dans la sécurité sociale c’est un gain pour tous les salariés. </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Les propositions CGT.</vt:lpstr>
      <vt:lpstr>Ouverture pour tou·te·s et dans tous les régimes du droit à retraite à taux plein dès l’âge de 60 ans, sans autre condition que d’avoir une carrière complète.   Une carrière sera reconnue « complète » si elle ne comporte avant 60 ans que des périodes d’études ou de formation, des périodes d’activité ou d’inactivité forcée.   Prise en compte des années d’étude 3 ans pour une licence + un redoublement 2 ans de plus pour master 2 + un redoublement Au total, possibilité de valider 7 années pour un master 2.  Départs anticipés dès 55 ans pour les métiers pénibles avec critères collectifs de prise en compte de la pénibilités, définis dans les branches. </vt:lpstr>
      <vt:lpstr>À RETENIR  Maintien du niveau de vie : Tous secteurs confondus, le taux de remplacement  du salaire net par la pension nette ne pourra être inférieur à 75 %.    Retour à l’indexation sur les salaires des droits à retraite.   Pour une carrière « complète » pas de retraite inférieure au montant du SMIC net.  Pris en compte pour le calcul : Secteur privé : salaire moyen des « dix meilleures années » Secteur public : traitement de fin de carrière du salarié, « primes comprises » </vt:lpstr>
      <vt:lpstr>Présentation PowerPoint</vt:lpstr>
      <vt:lpstr>À RETENIR  Mettre le capital à contribution et élargir l’assiette de cotisation  aux revenus financiers des entreprises (dividendes…).  Gain annuel ≈ 70 Mds  Augmenter l’assiette des revenus soumis  à cotisations pour y intégrer l’intéressement, la participation,  l’épargne salariale et retraite équivaudrait  ≈ 10 milliards d’euros de cotisations supplémentaires  Déplafonner les cotisations pour les salaires  au-dessus de 27 500 euros par mois ≈ 1 milliard d’euros de cotisations  Supprimer l’écart de rémunération  entre les femmes et les hommes  ≈  5,5 milliards de cotisations supplémentaires   (source CNAV, 2011)  </vt:lpstr>
      <vt:lpstr>Présentation PowerPoint</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En bref.</vt:lpstr>
      <vt:lpstr>Présentation PowerPoint</vt:lpstr>
      <vt:lpstr>À RETENIR  ugictcgt.fr  reforme-retraite.info  syndicoop.fr/a2s  syndicoop.info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Damien Ramage</dc:creator>
  <cp:lastModifiedBy>Marie-Hélène Fléchard - UGICT CGT</cp:lastModifiedBy>
  <cp:revision>258</cp:revision>
  <cp:lastPrinted>2022-12-16T10:38:53Z</cp:lastPrinted>
  <dcterms:created xsi:type="dcterms:W3CDTF">2022-12-15T13:53:15Z</dcterms:created>
  <dcterms:modified xsi:type="dcterms:W3CDTF">2025-02-10T16:54:31Z</dcterms:modified>
</cp:coreProperties>
</file>